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57"/>
  </p:notesMasterIdLst>
  <p:sldIdLst>
    <p:sldId id="256" r:id="rId3"/>
    <p:sldId id="258" r:id="rId4"/>
    <p:sldId id="333" r:id="rId5"/>
    <p:sldId id="332" r:id="rId6"/>
    <p:sldId id="262" r:id="rId7"/>
    <p:sldId id="331" r:id="rId8"/>
    <p:sldId id="279" r:id="rId9"/>
    <p:sldId id="313" r:id="rId10"/>
    <p:sldId id="281" r:id="rId11"/>
    <p:sldId id="259" r:id="rId12"/>
    <p:sldId id="263" r:id="rId13"/>
    <p:sldId id="314" r:id="rId14"/>
    <p:sldId id="315" r:id="rId15"/>
    <p:sldId id="316" r:id="rId16"/>
    <p:sldId id="334" r:id="rId17"/>
    <p:sldId id="328" r:id="rId18"/>
    <p:sldId id="367" r:id="rId19"/>
    <p:sldId id="368" r:id="rId20"/>
    <p:sldId id="369" r:id="rId21"/>
    <p:sldId id="337" r:id="rId22"/>
    <p:sldId id="353" r:id="rId23"/>
    <p:sldId id="354" r:id="rId24"/>
    <p:sldId id="340" r:id="rId25"/>
    <p:sldId id="339" r:id="rId26"/>
    <p:sldId id="323" r:id="rId27"/>
    <p:sldId id="326" r:id="rId28"/>
    <p:sldId id="325" r:id="rId29"/>
    <p:sldId id="327" r:id="rId30"/>
    <p:sldId id="324" r:id="rId31"/>
    <p:sldId id="286" r:id="rId32"/>
    <p:sldId id="335" r:id="rId33"/>
    <p:sldId id="349" r:id="rId34"/>
    <p:sldId id="336" r:id="rId35"/>
    <p:sldId id="347" r:id="rId36"/>
    <p:sldId id="348" r:id="rId37"/>
    <p:sldId id="355" r:id="rId38"/>
    <p:sldId id="346" r:id="rId39"/>
    <p:sldId id="356" r:id="rId40"/>
    <p:sldId id="357" r:id="rId41"/>
    <p:sldId id="358" r:id="rId42"/>
    <p:sldId id="329" r:id="rId43"/>
    <p:sldId id="359" r:id="rId44"/>
    <p:sldId id="338" r:id="rId45"/>
    <p:sldId id="360" r:id="rId46"/>
    <p:sldId id="275" r:id="rId47"/>
    <p:sldId id="342" r:id="rId48"/>
    <p:sldId id="341" r:id="rId49"/>
    <p:sldId id="362" r:id="rId50"/>
    <p:sldId id="363" r:id="rId51"/>
    <p:sldId id="365" r:id="rId52"/>
    <p:sldId id="364" r:id="rId53"/>
    <p:sldId id="270" r:id="rId54"/>
    <p:sldId id="291" r:id="rId55"/>
    <p:sldId id="366" r:id="rId56"/>
  </p:sldIdLst>
  <p:sldSz cx="9144000" cy="5143500" type="screen16x9"/>
  <p:notesSz cx="6858000" cy="9144000"/>
  <p:embeddedFontLst>
    <p:embeddedFont>
      <p:font typeface="Anaheim" panose="03080502040302020200" pitchFamily="66" charset="77"/>
      <p:regular r:id="rId58"/>
    </p:embeddedFont>
    <p:embeddedFont>
      <p:font typeface="Aptos Narrow" panose="020B0004020202020204" pitchFamily="34" charset="0"/>
      <p:regular r:id="rId59"/>
      <p:bold r:id="rId60"/>
      <p:italic r:id="rId61"/>
      <p:boldItalic r:id="rId62"/>
    </p:embeddedFont>
    <p:embeddedFont>
      <p:font typeface="Averia Serif Libre" panose="03080502040302020200" pitchFamily="66" charset="77"/>
      <p:regular r:id="rId58"/>
      <p:bold r:id="rId58"/>
      <p:italic r:id="rId58"/>
      <p:boldItalic r:id="rId63"/>
    </p:embeddedFont>
    <p:embeddedFont>
      <p:font typeface="Baloo 2" panose="03080502040302020200" pitchFamily="66" charset="77"/>
      <p:regular r:id="rId64"/>
      <p:bold r:id="rId65"/>
    </p:embeddedFon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Nunito Light" panose="020F0302020204030204" pitchFamily="34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00"/>
    <a:srgbClr val="60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7E651A-335D-4C88-8EE7-201DD3C482BE}">
  <a:tblStyle styleId="{267E651A-335D-4C88-8EE7-201DD3C482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Burndown</a:t>
            </a:r>
            <a:r>
              <a:rPr lang="en-US" baseline="0"/>
              <a:t> Chart</a:t>
            </a:r>
            <a:endParaRPr lang="en-US"/>
          </a:p>
        </c:rich>
      </c:tx>
      <c:layout>
        <c:manualLayout>
          <c:xMode val="edge"/>
          <c:yMode val="edge"/>
          <c:x val="0.36411723632147769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Number of Days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numRef>
              <c:f>Sheet1!$C$1:$AB$1</c:f>
              <c:numCache>
                <c:formatCode>General</c:formatCode>
                <c:ptCount val="26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Sheet1!$C$7:$AB$7</c:f>
              <c:numCache>
                <c:formatCode>General</c:formatCode>
                <c:ptCount val="26"/>
                <c:pt idx="0">
                  <c:v>21</c:v>
                </c:pt>
                <c:pt idx="1">
                  <c:v>19</c:v>
                </c:pt>
                <c:pt idx="2">
                  <c:v>17</c:v>
                </c:pt>
                <c:pt idx="5">
                  <c:v>16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2">
                  <c:v>9</c:v>
                </c:pt>
                <c:pt idx="14">
                  <c:v>8</c:v>
                </c:pt>
                <c:pt idx="16">
                  <c:v>7</c:v>
                </c:pt>
                <c:pt idx="17">
                  <c:v>5</c:v>
                </c:pt>
                <c:pt idx="19">
                  <c:v>4</c:v>
                </c:pt>
                <c:pt idx="21">
                  <c:v>3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55-7145-8305-02A435347ABA}"/>
            </c:ext>
          </c:extLst>
        </c:ser>
        <c:ser>
          <c:idx val="1"/>
          <c:order val="1"/>
          <c:tx>
            <c:v>Story Points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numRef>
              <c:f>Sheet1!$C$1:$AB$1</c:f>
              <c:numCache>
                <c:formatCode>General</c:formatCode>
                <c:ptCount val="26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Sheet1!$C$8:$AB$8</c:f>
              <c:numCache>
                <c:formatCode>General</c:formatCode>
                <c:ptCount val="26"/>
                <c:pt idx="0">
                  <c:v>21</c:v>
                </c:pt>
                <c:pt idx="1">
                  <c:v>20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16</c:v>
                </c:pt>
                <c:pt idx="6">
                  <c:v>15</c:v>
                </c:pt>
                <c:pt idx="7">
                  <c:v>14</c:v>
                </c:pt>
                <c:pt idx="8">
                  <c:v>13</c:v>
                </c:pt>
                <c:pt idx="9">
                  <c:v>12</c:v>
                </c:pt>
                <c:pt idx="10">
                  <c:v>11</c:v>
                </c:pt>
                <c:pt idx="11">
                  <c:v>10</c:v>
                </c:pt>
                <c:pt idx="12">
                  <c:v>9</c:v>
                </c:pt>
                <c:pt idx="13">
                  <c:v>8</c:v>
                </c:pt>
                <c:pt idx="14">
                  <c:v>7</c:v>
                </c:pt>
                <c:pt idx="15">
                  <c:v>6</c:v>
                </c:pt>
                <c:pt idx="16">
                  <c:v>5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55-7145-8305-02A435347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75148560"/>
        <c:axId val="1603374127"/>
      </c:lineChart>
      <c:catAx>
        <c:axId val="47514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374127"/>
        <c:crosses val="autoZero"/>
        <c:auto val="1"/>
        <c:lblAlgn val="ctr"/>
        <c:lblOffset val="100"/>
        <c:noMultiLvlLbl val="0"/>
      </c:catAx>
      <c:valAx>
        <c:axId val="160337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14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d9f8ba3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d9f8ba3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8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946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8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854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32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51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6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23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0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22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91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135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78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84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867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510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6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933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76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8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65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92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29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707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97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146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361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702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91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cfbbb926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3cfbbb926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cfbbb926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3cfbbb926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284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9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64013" y="1815300"/>
            <a:ext cx="278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864013" y="2311800"/>
            <a:ext cx="27804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4939">
            <a:off x="-487465" y="3164667"/>
            <a:ext cx="1432998" cy="22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240" y="1316438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6901" flipH="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24976" flipH="1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/>
          <p:nvPr/>
        </p:nvSpPr>
        <p:spPr>
          <a:xfrm flipH="1">
            <a:off x="-2866462" y="219346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-5400000">
            <a:off x="6525783" y="-457242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114947" y="-332954"/>
            <a:ext cx="486750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995331" y="46573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936">
            <a:off x="90028" y="4151678"/>
            <a:ext cx="660244" cy="9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763">
            <a:off x="8599982" y="203128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269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36945" flipH="1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4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421175" y="445025"/>
            <a:ext cx="63018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923137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715263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15263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923137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06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7342" flipH="1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24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5400000" flipH="1">
            <a:off x="7351940" y="417153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34561" flipH="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8241" flipH="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rot="6342186" flipH="1">
            <a:off x="-1433179" y="-259266"/>
            <a:ext cx="3577039" cy="2377184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35713" flipH="1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148" flipH="1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59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36945" flipH="1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89" flipH="1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976" flipH="1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25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41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68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62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796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2099750" y="1615325"/>
            <a:ext cx="4944600" cy="14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2099750" y="3031075"/>
            <a:ext cx="4944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96892" y="539500"/>
            <a:ext cx="3911360" cy="40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 flipH="1">
            <a:off x="-2120145" y="1115328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36944" flipH="1">
            <a:off x="-102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71628" y="-2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28438" y="3607525"/>
            <a:ext cx="817389" cy="23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75" flipH="1">
            <a:off x="815539" y="159070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051212" flipH="1">
            <a:off x="707717" y="2359775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67304">
            <a:off x="719075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55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51268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5810213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2151268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4"/>
          </p:nvPr>
        </p:nvSpPr>
        <p:spPr>
          <a:xfrm>
            <a:off x="5810213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1218246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8246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4878771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4878771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2151268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810213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2151268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810213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16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2963188" y="1993000"/>
            <a:ext cx="48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2" hasCustomPrompt="1"/>
          </p:nvPr>
        </p:nvSpPr>
        <p:spPr>
          <a:xfrm>
            <a:off x="1635763" y="2307200"/>
            <a:ext cx="1067400" cy="6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2963188" y="2745725"/>
            <a:ext cx="480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-1723645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4211283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193180" y="-671008"/>
            <a:ext cx="557000" cy="258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64636" flipH="1">
            <a:off x="-653479" y="-266850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126" y="3327624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8540505" y="14706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531766" flipH="1">
            <a:off x="301160" y="4272528"/>
            <a:ext cx="523380" cy="66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3515" y="42476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149465" y="1021249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099852">
            <a:off x="1394681" y="24728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515" y="933663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049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2509325" y="2335063"/>
            <a:ext cx="4125300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2" hasCustomPrompt="1"/>
          </p:nvPr>
        </p:nvSpPr>
        <p:spPr>
          <a:xfrm>
            <a:off x="4038325" y="1204229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2509325" y="3776559"/>
            <a:ext cx="412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92862">
            <a:off x="571487" y="-953061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115">
            <a:off x="434721" y="101284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4" flipH="1">
            <a:off x="394678" y="4282019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1690545" y="123296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965621" y="1174825"/>
            <a:ext cx="93029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96901">
            <a:off x="7605874" y="-72496"/>
            <a:ext cx="1147479" cy="1684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19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096663" y="865575"/>
            <a:ext cx="27855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1"/>
          </p:nvPr>
        </p:nvSpPr>
        <p:spPr>
          <a:xfrm>
            <a:off x="1096663" y="3161625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>
            <a:spLocks noGrp="1"/>
          </p:cNvSpPr>
          <p:nvPr>
            <p:ph type="pic" idx="2"/>
          </p:nvPr>
        </p:nvSpPr>
        <p:spPr>
          <a:xfrm>
            <a:off x="4279938" y="690300"/>
            <a:ext cx="3767400" cy="376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85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64013" y="1815300"/>
            <a:ext cx="278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864013" y="2311800"/>
            <a:ext cx="27804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4939">
            <a:off x="-487465" y="3164667"/>
            <a:ext cx="1432998" cy="22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240" y="1316438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48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1259" flipH="1">
            <a:off x="7836028" y="-947519"/>
            <a:ext cx="1146700" cy="3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5643650" y="1821450"/>
            <a:ext cx="278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5643782" y="2317950"/>
            <a:ext cx="27870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360709" y="419400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8026" flipH="1">
            <a:off x="7841132" y="366058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7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7342" flipH="1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6901" flipH="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24976" flipH="1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870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/>
          <p:nvPr/>
        </p:nvSpPr>
        <p:spPr>
          <a:xfrm flipH="1">
            <a:off x="-2866462" y="219346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 rot="-5400000">
            <a:off x="6525783" y="-457242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114947" y="-332954"/>
            <a:ext cx="486750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995331" y="46573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936">
            <a:off x="90028" y="4151678"/>
            <a:ext cx="660244" cy="9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763">
            <a:off x="8599982" y="203128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820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879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93762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2"/>
          </p:nvPr>
        </p:nvSpPr>
        <p:spPr>
          <a:xfrm>
            <a:off x="3484350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3"/>
          </p:nvPr>
        </p:nvSpPr>
        <p:spPr>
          <a:xfrm>
            <a:off x="603107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4"/>
          </p:nvPr>
        </p:nvSpPr>
        <p:spPr>
          <a:xfrm>
            <a:off x="93762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5"/>
          </p:nvPr>
        </p:nvSpPr>
        <p:spPr>
          <a:xfrm>
            <a:off x="3484350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6"/>
          </p:nvPr>
        </p:nvSpPr>
        <p:spPr>
          <a:xfrm>
            <a:off x="603107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8977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1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2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3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4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5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6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7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8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760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1911" y="2349741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2"/>
          </p:nvPr>
        </p:nvSpPr>
        <p:spPr>
          <a:xfrm>
            <a:off x="3291900" y="2349741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3"/>
          </p:nvPr>
        </p:nvSpPr>
        <p:spPr>
          <a:xfrm>
            <a:off x="722024" y="407960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4"/>
          </p:nvPr>
        </p:nvSpPr>
        <p:spPr>
          <a:xfrm>
            <a:off x="3291900" y="4079600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5"/>
          </p:nvPr>
        </p:nvSpPr>
        <p:spPr>
          <a:xfrm>
            <a:off x="5854239" y="2349741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6"/>
          </p:nvPr>
        </p:nvSpPr>
        <p:spPr>
          <a:xfrm>
            <a:off x="5854239" y="4079599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7"/>
          </p:nvPr>
        </p:nvSpPr>
        <p:spPr>
          <a:xfrm>
            <a:off x="719961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8"/>
          </p:nvPr>
        </p:nvSpPr>
        <p:spPr>
          <a:xfrm>
            <a:off x="3289950" y="2038150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9"/>
          </p:nvPr>
        </p:nvSpPr>
        <p:spPr>
          <a:xfrm>
            <a:off x="5852139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3"/>
          </p:nvPr>
        </p:nvSpPr>
        <p:spPr>
          <a:xfrm>
            <a:off x="720073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4"/>
          </p:nvPr>
        </p:nvSpPr>
        <p:spPr>
          <a:xfrm>
            <a:off x="3289950" y="3771901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5"/>
          </p:nvPr>
        </p:nvSpPr>
        <p:spPr>
          <a:xfrm>
            <a:off x="5852139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 rot="1083288" flipH="1">
            <a:off x="-399459" y="3856831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757043" y="47213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583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81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5400000" flipH="1">
            <a:off x="7351940" y="417153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34561" flipH="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8241" flipH="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rot="6342186" flipH="1">
            <a:off x="-1433179" y="-259266"/>
            <a:ext cx="3577039" cy="2377184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35713" flipH="1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148" flipH="1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89" flipH="1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976" flipH="1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68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62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51268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5810213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2151268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4"/>
          </p:nvPr>
        </p:nvSpPr>
        <p:spPr>
          <a:xfrm>
            <a:off x="5810213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1218246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8246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4878771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4878771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2151268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810213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2151268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810213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2509325" y="2335063"/>
            <a:ext cx="4125300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2" hasCustomPrompt="1"/>
          </p:nvPr>
        </p:nvSpPr>
        <p:spPr>
          <a:xfrm>
            <a:off x="4038325" y="1204229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2509325" y="3776559"/>
            <a:ext cx="412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92862">
            <a:off x="571487" y="-953061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115">
            <a:off x="434721" y="101284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4" flipH="1">
            <a:off x="394678" y="4282019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1690545" y="123296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965621" y="1174825"/>
            <a:ext cx="93029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96901">
            <a:off x="7605874" y="-72496"/>
            <a:ext cx="1147479" cy="168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395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htmw/2024S-neon-nomad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46.xml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ctrTitle"/>
          </p:nvPr>
        </p:nvSpPr>
        <p:spPr>
          <a:xfrm>
            <a:off x="2273955" y="1849453"/>
            <a:ext cx="4675800" cy="1154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Kitchen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ubTitle" idx="1"/>
          </p:nvPr>
        </p:nvSpPr>
        <p:spPr>
          <a:xfrm>
            <a:off x="2234100" y="3151281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</a:t>
            </a:r>
            <a:r>
              <a:rPr lang="en-US" sz="2000" dirty="0">
                <a:solidFill>
                  <a:srgbClr val="60B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Nomads 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87" y="255383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480" y="1221823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63" y="388709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148" flipH="1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650" y="512981"/>
            <a:ext cx="1148700" cy="1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56252" y="994024"/>
            <a:ext cx="5212979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Personas</a:t>
            </a:r>
            <a:endParaRPr sz="72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8065" y="2078219"/>
            <a:ext cx="4304700" cy="671100"/>
          </a:xfrm>
        </p:spPr>
        <p:txBody>
          <a:bodyPr/>
          <a:lstStyle/>
          <a:p>
            <a:pPr algn="l"/>
            <a:r>
              <a:rPr lang="en-US" dirty="0"/>
              <a:t>	A persona is an imaginary client that personifies the traits of a subset of your customers. For the purpose of creating your product or service, the Persona provides useful information about those clients' demographics. Their objectives, driving forces, and constraints.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6314">
            <a:off x="3707017" y="336074"/>
            <a:ext cx="1319215" cy="936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5988" y="377815"/>
            <a:ext cx="1155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4800" dirty="0">
                <a:solidFill>
                  <a:srgbClr val="FEE0C4"/>
                </a:solidFill>
                <a:latin typeface="Averia Serif Libre"/>
                <a:sym typeface="Averia Serif Libre"/>
              </a:rPr>
              <a:t>06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1</a:t>
            </a:r>
            <a:endParaRPr dirty="0"/>
          </a:p>
        </p:txBody>
      </p:sp>
      <p:sp>
        <p:nvSpPr>
          <p:cNvPr id="463" name="Google Shape;463;p42"/>
          <p:cNvSpPr txBox="1">
            <a:spLocks noGrp="1"/>
          </p:cNvSpPr>
          <p:nvPr>
            <p:ph type="subTitle" idx="1"/>
          </p:nvPr>
        </p:nvSpPr>
        <p:spPr>
          <a:xfrm>
            <a:off x="994176" y="1201555"/>
            <a:ext cx="1906357" cy="281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</a:rPr>
              <a:t>Cael </a:t>
            </a:r>
            <a:br>
              <a:rPr lang="en-US" sz="2000" dirty="0">
                <a:effectLst/>
              </a:rPr>
            </a:br>
            <a:r>
              <a:rPr lang="en-US" sz="1200" dirty="0">
                <a:effectLst/>
              </a:rPr>
              <a:t>21 years old, 	</a:t>
            </a:r>
            <a:br>
              <a:rPr lang="en-US" sz="1200" dirty="0">
                <a:effectLst/>
              </a:rPr>
            </a:br>
            <a:r>
              <a:rPr lang="en-US" sz="1200" dirty="0">
                <a:effectLst/>
              </a:rPr>
              <a:t>freshman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A freshman at Pace University from a low-income family living in a dormitory. He’s on a tight budget and needs to make his grocery shopping as efficient as possible.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/>
          </a:p>
        </p:txBody>
      </p:sp>
      <p:pic>
        <p:nvPicPr>
          <p:cNvPr id="2054" name="Picture 6" descr="Happy asian male student. AI Generated illust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27910"/>
            <a:ext cx="2882537" cy="30392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596907" y="1547312"/>
            <a:ext cx="359695" cy="37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493" y="1397947"/>
            <a:ext cx="664522" cy="670618"/>
          </a:xfrm>
          <a:prstGeom prst="rect">
            <a:avLst/>
          </a:prstGeom>
        </p:spPr>
      </p:pic>
      <p:sp>
        <p:nvSpPr>
          <p:cNvPr id="2" name="Google Shape;463;p42">
            <a:extLst>
              <a:ext uri="{FF2B5EF4-FFF2-40B4-BE49-F238E27FC236}">
                <a16:creationId xmlns:a16="http://schemas.microsoft.com/office/drawing/2014/main" id="{A7802959-6EF6-8EB0-A0AE-79E59FA691D8}"/>
              </a:ext>
            </a:extLst>
          </p:cNvPr>
          <p:cNvSpPr txBox="1">
            <a:spLocks/>
          </p:cNvSpPr>
          <p:nvPr/>
        </p:nvSpPr>
        <p:spPr>
          <a:xfrm>
            <a:off x="3009222" y="1165941"/>
            <a:ext cx="1906357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Cheerful, disciplined, hardworking, initiative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200" dirty="0">
                <a:effectLst/>
              </a:rPr>
            </a:br>
            <a:r>
              <a:rPr lang="en-US" sz="1200" dirty="0">
                <a:effectLst/>
              </a:rPr>
              <a:t>Limited budget,  inexperience in meal planning, difficulty in finding recipes.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Unnecessary purchase, eating healthy, managing a small food storage.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2</a:t>
            </a:r>
            <a:endParaRPr dirty="0"/>
          </a:p>
        </p:txBody>
      </p:sp>
      <p:pic>
        <p:nvPicPr>
          <p:cNvPr id="3076" name="Picture 4" descr="Premium AI Image | A happy business woman on transparent whit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2629" r="5629" b="30318"/>
          <a:stretch/>
        </p:blipFill>
        <p:spPr bwMode="auto">
          <a:xfrm>
            <a:off x="5347063" y="1419496"/>
            <a:ext cx="2612573" cy="26038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3" y="1549790"/>
            <a:ext cx="353599" cy="249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71" y="1339460"/>
            <a:ext cx="664522" cy="670618"/>
          </a:xfrm>
          <a:prstGeom prst="rect">
            <a:avLst/>
          </a:prstGeom>
        </p:spPr>
      </p:pic>
      <p:sp>
        <p:nvSpPr>
          <p:cNvPr id="4" name="Google Shape;463;p42">
            <a:extLst>
              <a:ext uri="{FF2B5EF4-FFF2-40B4-BE49-F238E27FC236}">
                <a16:creationId xmlns:a16="http://schemas.microsoft.com/office/drawing/2014/main" id="{3F946A21-4E16-F566-22CF-7539D15199D4}"/>
              </a:ext>
            </a:extLst>
          </p:cNvPr>
          <p:cNvSpPr txBox="1">
            <a:spLocks/>
          </p:cNvSpPr>
          <p:nvPr/>
        </p:nvSpPr>
        <p:spPr>
          <a:xfrm>
            <a:off x="873940" y="1227910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Ella</a:t>
            </a:r>
            <a:br>
              <a:rPr lang="en-US" sz="2000" dirty="0"/>
            </a:br>
            <a:r>
              <a:rPr lang="en-US" sz="1200" dirty="0"/>
              <a:t>32 years old, 	</a:t>
            </a:r>
            <a:br>
              <a:rPr lang="en-US" sz="1200" dirty="0"/>
            </a:br>
            <a:r>
              <a:rPr lang="en-US" sz="1200" dirty="0"/>
              <a:t>Advocate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/>
              <a:t>Ella</a:t>
            </a:r>
            <a:r>
              <a:rPr lang="en-US" sz="1050" dirty="0">
                <a:effectLst/>
              </a:rPr>
              <a:t> is an advocate who is leading a busy lifestyle. She is health conscious and enjoys cooking nutritious meals at home.</a:t>
            </a:r>
            <a:endParaRPr lang="en-US" sz="1050" dirty="0"/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E80EA1B3-52BD-3AFC-9448-7F90A6148BEF}"/>
              </a:ext>
            </a:extLst>
          </p:cNvPr>
          <p:cNvSpPr txBox="1">
            <a:spLocks/>
          </p:cNvSpPr>
          <p:nvPr/>
        </p:nvSpPr>
        <p:spPr>
          <a:xfrm>
            <a:off x="2835575" y="1227910"/>
            <a:ext cx="2286683" cy="260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Altruistic, organized, passionate, perseverance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Managing her schedule,  locating recipes that meet specific dietary preferences, keeping track of expiration dates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Efficiently organizing pantry items,  meal planning</a:t>
            </a:r>
          </a:p>
        </p:txBody>
      </p:sp>
    </p:spTree>
    <p:extLst>
      <p:ext uri="{BB962C8B-B14F-4D97-AF65-F5344CB8AC3E}">
        <p14:creationId xmlns:p14="http://schemas.microsoft.com/office/powerpoint/2010/main" val="384591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 3</a:t>
            </a:r>
            <a:endParaRPr dirty="0"/>
          </a:p>
        </p:txBody>
      </p:sp>
      <p:pic>
        <p:nvPicPr>
          <p:cNvPr id="4098" name="Picture 2" descr="Woman smiling and looking at the came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r="4105"/>
          <a:stretch/>
        </p:blipFill>
        <p:spPr bwMode="auto">
          <a:xfrm>
            <a:off x="5503817" y="1341120"/>
            <a:ext cx="2734492" cy="26363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764986" y="1558835"/>
            <a:ext cx="307860" cy="360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07" y="1403709"/>
            <a:ext cx="670618" cy="670618"/>
          </a:xfrm>
          <a:prstGeom prst="rect">
            <a:avLst/>
          </a:prstGeom>
        </p:spPr>
      </p:pic>
      <p:sp>
        <p:nvSpPr>
          <p:cNvPr id="6" name="Google Shape;463;p42">
            <a:extLst>
              <a:ext uri="{FF2B5EF4-FFF2-40B4-BE49-F238E27FC236}">
                <a16:creationId xmlns:a16="http://schemas.microsoft.com/office/drawing/2014/main" id="{0CA0116D-3642-69C8-490C-495B5831E7A6}"/>
              </a:ext>
            </a:extLst>
          </p:cNvPr>
          <p:cNvSpPr txBox="1">
            <a:spLocks/>
          </p:cNvSpPr>
          <p:nvPr/>
        </p:nvSpPr>
        <p:spPr>
          <a:xfrm>
            <a:off x="1128085" y="1227910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Michelle</a:t>
            </a:r>
            <a:br>
              <a:rPr lang="en-US" sz="2000" dirty="0"/>
            </a:br>
            <a:r>
              <a:rPr lang="en-US" sz="1200" dirty="0"/>
              <a:t>44 years old, 	</a:t>
            </a:r>
            <a:br>
              <a:rPr lang="en-US" sz="1200" dirty="0"/>
            </a:br>
            <a:r>
              <a:rPr lang="en-US" sz="1200" dirty="0"/>
              <a:t>Busy Mom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Michelle is a working mom of four. She juggles between a demanding job and household responsibilities.</a:t>
            </a:r>
            <a:endParaRPr lang="en-US" sz="1050" dirty="0"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D2783B38-343F-44BD-DD12-F056643D7DEA}"/>
              </a:ext>
            </a:extLst>
          </p:cNvPr>
          <p:cNvSpPr txBox="1">
            <a:spLocks/>
          </p:cNvSpPr>
          <p:nvPr/>
        </p:nvSpPr>
        <p:spPr>
          <a:xfrm>
            <a:off x="2935964" y="1227910"/>
            <a:ext cx="2165303" cy="29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Empathetic, forgiving, nurturing, patience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200" dirty="0">
                <a:effectLst/>
              </a:rPr>
            </a:br>
            <a:r>
              <a:rPr lang="en-US" sz="1050" dirty="0"/>
              <a:t>Balancing a demanding job and household responsibilities,  over-purchasing, and desire for a system to assist with a recipe suggestion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Coordinating meals to fit into a busy schedule, managing a large and diverse food inventory, and reducing food wastage.</a:t>
            </a:r>
          </a:p>
        </p:txBody>
      </p:sp>
    </p:spTree>
    <p:extLst>
      <p:ext uri="{BB962C8B-B14F-4D97-AF65-F5344CB8AC3E}">
        <p14:creationId xmlns:p14="http://schemas.microsoft.com/office/powerpoint/2010/main" val="28927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4</a:t>
            </a:r>
            <a:endParaRPr dirty="0"/>
          </a:p>
        </p:txBody>
      </p:sp>
      <p:pic>
        <p:nvPicPr>
          <p:cNvPr id="5122" name="Picture 2" descr="Apron person adult man. AI | Premium Photo - rawpix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29" b="20950"/>
          <a:stretch/>
        </p:blipFill>
        <p:spPr bwMode="auto">
          <a:xfrm>
            <a:off x="5199019" y="1236618"/>
            <a:ext cx="2908661" cy="2795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858" y="1463394"/>
            <a:ext cx="341406" cy="341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300" y="1298788"/>
            <a:ext cx="664522" cy="670618"/>
          </a:xfrm>
          <a:prstGeom prst="rect">
            <a:avLst/>
          </a:prstGeom>
        </p:spPr>
      </p:pic>
      <p:sp>
        <p:nvSpPr>
          <p:cNvPr id="6" name="Google Shape;463;p42">
            <a:extLst>
              <a:ext uri="{FF2B5EF4-FFF2-40B4-BE49-F238E27FC236}">
                <a16:creationId xmlns:a16="http://schemas.microsoft.com/office/drawing/2014/main" id="{C62E4565-E21E-BE13-67DE-661B08406722}"/>
              </a:ext>
            </a:extLst>
          </p:cNvPr>
          <p:cNvSpPr txBox="1">
            <a:spLocks/>
          </p:cNvSpPr>
          <p:nvPr/>
        </p:nvSpPr>
        <p:spPr>
          <a:xfrm>
            <a:off x="1064444" y="1226447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Diego</a:t>
            </a:r>
            <a:br>
              <a:rPr lang="en-US" sz="2000" dirty="0"/>
            </a:br>
            <a:r>
              <a:rPr lang="en-US" sz="1200" dirty="0"/>
              <a:t>49 years old, 	</a:t>
            </a:r>
            <a:br>
              <a:rPr lang="en-US" sz="1200" dirty="0"/>
            </a:br>
            <a:r>
              <a:rPr lang="en-US" sz="1200" dirty="0"/>
              <a:t>Restaurant Manager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Diego manages a small restaurant specializing in local cuisine. He’s constantly balancing various tasks and often overlooks inventory management, leading to occasional food wastage.</a:t>
            </a:r>
            <a:endParaRPr lang="en-US" sz="1050" dirty="0"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A62DCE97-AE8C-0533-E7DD-A1821CBE7A15}"/>
              </a:ext>
            </a:extLst>
          </p:cNvPr>
          <p:cNvSpPr txBox="1">
            <a:spLocks/>
          </p:cNvSpPr>
          <p:nvPr/>
        </p:nvSpPr>
        <p:spPr>
          <a:xfrm>
            <a:off x="2936442" y="1226447"/>
            <a:ext cx="2017079" cy="29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Creative, Community-Minded, Entrepreneurial, Passionate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overlooking inventory management due to multitasking, the need for a system to suggest recipes and expiration alerts.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Streamlining inventory management and reducing food wastage.</a:t>
            </a:r>
          </a:p>
        </p:txBody>
      </p:sp>
    </p:spTree>
    <p:extLst>
      <p:ext uri="{BB962C8B-B14F-4D97-AF65-F5344CB8AC3E}">
        <p14:creationId xmlns:p14="http://schemas.microsoft.com/office/powerpoint/2010/main" val="267602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56252" y="994024"/>
            <a:ext cx="5212979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MVP(Minimal Viable Product)</a:t>
            </a:r>
            <a:endParaRPr sz="32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264" y="2090066"/>
            <a:ext cx="5113801" cy="706513"/>
          </a:xfrm>
        </p:spPr>
        <p:txBody>
          <a:bodyPr/>
          <a:lstStyle/>
          <a:p>
            <a:pPr algn="l"/>
            <a:r>
              <a:rPr lang="en-US" dirty="0"/>
              <a:t>	Change MVP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6314">
            <a:off x="3707017" y="336074"/>
            <a:ext cx="1319215" cy="936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5988" y="377815"/>
            <a:ext cx="1155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4800" dirty="0">
                <a:solidFill>
                  <a:srgbClr val="FEE0C4"/>
                </a:solidFill>
                <a:latin typeface="Averia Serif Libre"/>
                <a:sym typeface="Averia Serif Libre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0635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632188" y="339062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1193747" y="256873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82" y="258595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AAE9F7-F619-F2E3-2BF3-94142CD782EE}"/>
              </a:ext>
            </a:extLst>
          </p:cNvPr>
          <p:cNvSpPr txBox="1"/>
          <p:nvPr/>
        </p:nvSpPr>
        <p:spPr>
          <a:xfrm>
            <a:off x="3609474" y="226995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68A1C-6BB0-2362-0783-199B3AB8AB7D}"/>
              </a:ext>
            </a:extLst>
          </p:cNvPr>
          <p:cNvSpPr txBox="1"/>
          <p:nvPr/>
        </p:nvSpPr>
        <p:spPr>
          <a:xfrm>
            <a:off x="2318084" y="145181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350452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2132779" y="206947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59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631819" y="3296593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SQLite</a:t>
            </a:r>
            <a:r>
              <a:rPr lang="en" dirty="0"/>
              <a:t> </a:t>
            </a:r>
            <a:endParaRPr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2776044" y="133090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175075" y="256834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2716959" y="255820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4087935" y="25650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9" y="134812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2535569"/>
            <a:ext cx="664522" cy="664522"/>
          </a:xfrm>
          <a:prstGeom prst="rect">
            <a:avLst/>
          </a:prstGeom>
        </p:spPr>
      </p:pic>
      <p:pic>
        <p:nvPicPr>
          <p:cNvPr id="68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863" y="2539862"/>
            <a:ext cx="707392" cy="752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377" y="2542626"/>
            <a:ext cx="891132" cy="822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3415" y="2624633"/>
            <a:ext cx="599790" cy="603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5186165" y="3364786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Jira Board</a:t>
            </a:r>
            <a:r>
              <a:rPr lang="en" dirty="0"/>
              <a:t> </a:t>
            </a:r>
            <a:endParaRPr dirty="0"/>
          </a:p>
        </p:txBody>
      </p:sp>
      <p:sp>
        <p:nvSpPr>
          <p:cNvPr id="72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3557157" y="3368247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GitHub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2044791" y="3362584"/>
            <a:ext cx="1730192" cy="699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VisualStudio Code </a:t>
            </a:r>
            <a:endParaRPr sz="2000"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7170-D494-26C5-C765-7A0104DD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26" y="2551665"/>
            <a:ext cx="667512" cy="667512"/>
          </a:xfrm>
          <a:prstGeom prst="rect">
            <a:avLst/>
          </a:prstGeom>
        </p:spPr>
      </p:pic>
      <p:sp>
        <p:nvSpPr>
          <p:cNvPr id="17" name="Google Shape;559;p46">
            <a:extLst>
              <a:ext uri="{FF2B5EF4-FFF2-40B4-BE49-F238E27FC236}">
                <a16:creationId xmlns:a16="http://schemas.microsoft.com/office/drawing/2014/main" id="{426DB8A4-A369-99E2-3F2C-B3DB342D778C}"/>
              </a:ext>
            </a:extLst>
          </p:cNvPr>
          <p:cNvSpPr txBox="1">
            <a:spLocks/>
          </p:cNvSpPr>
          <p:nvPr/>
        </p:nvSpPr>
        <p:spPr>
          <a:xfrm>
            <a:off x="6661170" y="3361325"/>
            <a:ext cx="1735711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Anaconda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1" name="Picture 10" descr="A green feather with a square&#10;&#10;Description automatically generated">
            <a:extLst>
              <a:ext uri="{FF2B5EF4-FFF2-40B4-BE49-F238E27FC236}">
                <a16:creationId xmlns:a16="http://schemas.microsoft.com/office/drawing/2014/main" id="{7828ED37-0D50-5991-AE5F-CAB858854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87" y="2650637"/>
            <a:ext cx="441066" cy="466709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1227F-4D2F-2CEC-23EC-10ECAB41F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3815" y="2644122"/>
            <a:ext cx="464134" cy="4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2132779" y="206947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59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631819" y="3296593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SQLite</a:t>
            </a:r>
            <a:r>
              <a:rPr lang="en" dirty="0"/>
              <a:t> </a:t>
            </a:r>
            <a:endParaRPr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2776044" y="133090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175075" y="256834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2716959" y="255820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4087935" y="25650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9" y="134812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2535569"/>
            <a:ext cx="664522" cy="664522"/>
          </a:xfrm>
          <a:prstGeom prst="rect">
            <a:avLst/>
          </a:prstGeom>
        </p:spPr>
      </p:pic>
      <p:pic>
        <p:nvPicPr>
          <p:cNvPr id="68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863" y="2539862"/>
            <a:ext cx="707392" cy="752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377" y="2542626"/>
            <a:ext cx="891132" cy="822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3415" y="2624633"/>
            <a:ext cx="599790" cy="603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5186165" y="3364786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Jira Board</a:t>
            </a:r>
            <a:r>
              <a:rPr lang="en" dirty="0"/>
              <a:t> </a:t>
            </a:r>
            <a:endParaRPr dirty="0"/>
          </a:p>
        </p:txBody>
      </p:sp>
      <p:sp>
        <p:nvSpPr>
          <p:cNvPr id="72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3557157" y="3368247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GitHub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2044791" y="3362584"/>
            <a:ext cx="1730192" cy="699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VisualStudio Code </a:t>
            </a:r>
            <a:endParaRPr sz="2000"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7170-D494-26C5-C765-7A0104DD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26" y="2551665"/>
            <a:ext cx="667512" cy="667512"/>
          </a:xfrm>
          <a:prstGeom prst="rect">
            <a:avLst/>
          </a:prstGeom>
        </p:spPr>
      </p:pic>
      <p:sp>
        <p:nvSpPr>
          <p:cNvPr id="17" name="Google Shape;559;p46">
            <a:extLst>
              <a:ext uri="{FF2B5EF4-FFF2-40B4-BE49-F238E27FC236}">
                <a16:creationId xmlns:a16="http://schemas.microsoft.com/office/drawing/2014/main" id="{426DB8A4-A369-99E2-3F2C-B3DB342D778C}"/>
              </a:ext>
            </a:extLst>
          </p:cNvPr>
          <p:cNvSpPr txBox="1">
            <a:spLocks/>
          </p:cNvSpPr>
          <p:nvPr/>
        </p:nvSpPr>
        <p:spPr>
          <a:xfrm>
            <a:off x="6661170" y="3361325"/>
            <a:ext cx="1735711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Anaconda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1" name="Picture 10" descr="A green feather with a square&#10;&#10;Description automatically generated">
            <a:extLst>
              <a:ext uri="{FF2B5EF4-FFF2-40B4-BE49-F238E27FC236}">
                <a16:creationId xmlns:a16="http://schemas.microsoft.com/office/drawing/2014/main" id="{7828ED37-0D50-5991-AE5F-CAB858854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87" y="2650637"/>
            <a:ext cx="441066" cy="466709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1227F-4D2F-2CEC-23EC-10ECAB41F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3815" y="2644122"/>
            <a:ext cx="464134" cy="4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2132779" y="206947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59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631819" y="3296593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SQLite</a:t>
            </a:r>
            <a:r>
              <a:rPr lang="en" dirty="0"/>
              <a:t> </a:t>
            </a:r>
            <a:endParaRPr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2776044" y="133090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175075" y="256834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2716959" y="255820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4087935" y="25650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9" y="134812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2535569"/>
            <a:ext cx="664522" cy="664522"/>
          </a:xfrm>
          <a:prstGeom prst="rect">
            <a:avLst/>
          </a:prstGeom>
        </p:spPr>
      </p:pic>
      <p:pic>
        <p:nvPicPr>
          <p:cNvPr id="68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863" y="2539862"/>
            <a:ext cx="707392" cy="752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377" y="2542626"/>
            <a:ext cx="891132" cy="822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3415" y="2624633"/>
            <a:ext cx="599790" cy="603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5186165" y="3364786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Jira Board</a:t>
            </a:r>
            <a:r>
              <a:rPr lang="en" dirty="0"/>
              <a:t> </a:t>
            </a:r>
            <a:endParaRPr dirty="0"/>
          </a:p>
        </p:txBody>
      </p:sp>
      <p:sp>
        <p:nvSpPr>
          <p:cNvPr id="72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3557157" y="3368247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GitHub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2044791" y="3362584"/>
            <a:ext cx="1730192" cy="699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VisualStudio Code </a:t>
            </a:r>
            <a:endParaRPr sz="2000"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7170-D494-26C5-C765-7A0104DD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26" y="2551665"/>
            <a:ext cx="667512" cy="667512"/>
          </a:xfrm>
          <a:prstGeom prst="rect">
            <a:avLst/>
          </a:prstGeom>
        </p:spPr>
      </p:pic>
      <p:sp>
        <p:nvSpPr>
          <p:cNvPr id="17" name="Google Shape;559;p46">
            <a:extLst>
              <a:ext uri="{FF2B5EF4-FFF2-40B4-BE49-F238E27FC236}">
                <a16:creationId xmlns:a16="http://schemas.microsoft.com/office/drawing/2014/main" id="{426DB8A4-A369-99E2-3F2C-B3DB342D778C}"/>
              </a:ext>
            </a:extLst>
          </p:cNvPr>
          <p:cNvSpPr txBox="1">
            <a:spLocks/>
          </p:cNvSpPr>
          <p:nvPr/>
        </p:nvSpPr>
        <p:spPr>
          <a:xfrm>
            <a:off x="6661170" y="3361325"/>
            <a:ext cx="1735711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Anaconda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1" name="Picture 10" descr="A green feather with a square&#10;&#10;Description automatically generated">
            <a:extLst>
              <a:ext uri="{FF2B5EF4-FFF2-40B4-BE49-F238E27FC236}">
                <a16:creationId xmlns:a16="http://schemas.microsoft.com/office/drawing/2014/main" id="{7828ED37-0D50-5991-AE5F-CAB858854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87" y="2650637"/>
            <a:ext cx="441066" cy="466709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1227F-4D2F-2CEC-23EC-10ECAB41F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3815" y="2644122"/>
            <a:ext cx="464134" cy="4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721102" y="36881"/>
            <a:ext cx="5074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4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944906" y="108127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Improvements from last feedback</a:t>
            </a:r>
            <a:endParaRPr lang="en-US" sz="1400"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subTitle" idx="13"/>
          </p:nvPr>
        </p:nvSpPr>
        <p:spPr>
          <a:xfrm>
            <a:off x="1976322" y="1693383"/>
            <a:ext cx="290706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Description</a:t>
            </a:r>
            <a:endParaRPr sz="2000" dirty="0"/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81503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>
            <a:spLocks noGrp="1"/>
          </p:cNvSpPr>
          <p:nvPr>
            <p:ph type="title" idx="5"/>
          </p:nvPr>
        </p:nvSpPr>
        <p:spPr>
          <a:xfrm>
            <a:off x="1036652" y="8766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8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2257041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1521260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36623" y="3647794"/>
            <a:ext cx="859712" cy="56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21610" y="2995948"/>
            <a:ext cx="850711" cy="48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36623" y="2283155"/>
            <a:ext cx="856020" cy="50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1942" y="1536287"/>
            <a:ext cx="898770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4271" y="818727"/>
            <a:ext cx="878050" cy="53287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>
            <a:spLocks noGrp="1"/>
          </p:cNvSpPr>
          <p:nvPr>
            <p:ph type="title" idx="7"/>
          </p:nvPr>
        </p:nvSpPr>
        <p:spPr>
          <a:xfrm>
            <a:off x="4376748" y="84003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title" idx="8"/>
          </p:nvPr>
        </p:nvSpPr>
        <p:spPr>
          <a:xfrm>
            <a:off x="4391103" y="1629183"/>
            <a:ext cx="720345" cy="384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p:sp>
        <p:nvSpPr>
          <p:cNvPr id="414" name="Google Shape;414;p37"/>
          <p:cNvSpPr txBox="1">
            <a:spLocks noGrp="1"/>
          </p:cNvSpPr>
          <p:nvPr>
            <p:ph type="title" idx="6"/>
          </p:nvPr>
        </p:nvSpPr>
        <p:spPr>
          <a:xfrm>
            <a:off x="1028288" y="159191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2905998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361669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65758" y="2267802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05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0603" y="228804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06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2170" y="2929604"/>
            <a:ext cx="6078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07</a:t>
            </a:r>
          </a:p>
          <a:p>
            <a:pPr lvl="0" algn="ctr"/>
            <a:endParaRPr lang="en" dirty="0"/>
          </a:p>
        </p:txBody>
      </p:sp>
      <p:sp>
        <p:nvSpPr>
          <p:cNvPr id="9" name="Rectangle 8"/>
          <p:cNvSpPr/>
          <p:nvPr/>
        </p:nvSpPr>
        <p:spPr>
          <a:xfrm>
            <a:off x="4469764" y="3010747"/>
            <a:ext cx="593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139" y="3638219"/>
            <a:ext cx="6238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7953" y="3653608"/>
            <a:ext cx="546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10</a:t>
            </a:r>
          </a:p>
        </p:txBody>
      </p:sp>
      <p:sp>
        <p:nvSpPr>
          <p:cNvPr id="3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401894" y="2013739"/>
            <a:ext cx="2360301" cy="420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 Members Roles and Responsibilities</a:t>
            </a:r>
            <a:endParaRPr sz="2000" dirty="0"/>
          </a:p>
        </p:txBody>
      </p:sp>
      <p:sp>
        <p:nvSpPr>
          <p:cNvPr id="38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2046116" y="2579793"/>
            <a:ext cx="2330632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Teamworking Agreement</a:t>
            </a:r>
          </a:p>
        </p:txBody>
      </p:sp>
      <p:sp>
        <p:nvSpPr>
          <p:cNvPr id="2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401894" y="2443824"/>
            <a:ext cx="1721260" cy="400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Personas</a:t>
            </a:r>
            <a:endParaRPr sz="1400" dirty="0"/>
          </a:p>
        </p:txBody>
      </p:sp>
      <p:sp>
        <p:nvSpPr>
          <p:cNvPr id="39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2109851" y="3139467"/>
            <a:ext cx="173852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MVP</a:t>
            </a:r>
            <a:endParaRPr sz="2000" dirty="0"/>
          </a:p>
        </p:txBody>
      </p:sp>
      <p:sp>
        <p:nvSpPr>
          <p:cNvPr id="40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355980" y="4384493"/>
            <a:ext cx="1715665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 Stories</a:t>
            </a:r>
            <a:endParaRPr sz="2000" dirty="0"/>
          </a:p>
        </p:txBody>
      </p:sp>
      <p:pic>
        <p:nvPicPr>
          <p:cNvPr id="4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16302" y="4321359"/>
            <a:ext cx="880033" cy="51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4265095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18656" y="4275856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21861" y="4317325"/>
            <a:ext cx="532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sp>
        <p:nvSpPr>
          <p:cNvPr id="5" name="Google Shape;404;p37">
            <a:extLst>
              <a:ext uri="{FF2B5EF4-FFF2-40B4-BE49-F238E27FC236}">
                <a16:creationId xmlns:a16="http://schemas.microsoft.com/office/drawing/2014/main" id="{329B99E1-61B2-9BC4-6A5E-3D27BDD7C58F}"/>
              </a:ext>
            </a:extLst>
          </p:cNvPr>
          <p:cNvSpPr txBox="1">
            <a:spLocks/>
          </p:cNvSpPr>
          <p:nvPr/>
        </p:nvSpPr>
        <p:spPr>
          <a:xfrm>
            <a:off x="5401894" y="856188"/>
            <a:ext cx="1721260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Introduction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89B70-A189-09D8-7180-813BDCA4C8E6}"/>
              </a:ext>
            </a:extLst>
          </p:cNvPr>
          <p:cNvSpPr/>
          <p:nvPr/>
        </p:nvSpPr>
        <p:spPr>
          <a:xfrm>
            <a:off x="5433694" y="3710150"/>
            <a:ext cx="1309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51271D"/>
              </a:buClr>
              <a:buSzPts val="2400"/>
            </a:pPr>
            <a:r>
              <a:rPr lang="en-US" sz="2000" dirty="0">
                <a:solidFill>
                  <a:srgbClr val="CC6600"/>
                </a:solidFill>
                <a:latin typeface="Averia Serif Libre"/>
                <a:sym typeface="Averia Serif Libre"/>
              </a:rPr>
              <a:t>Diagrams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35EAF04D-20B3-C8CE-ECBC-AEB7069A8163}"/>
              </a:ext>
            </a:extLst>
          </p:cNvPr>
          <p:cNvSpPr txBox="1">
            <a:spLocks/>
          </p:cNvSpPr>
          <p:nvPr/>
        </p:nvSpPr>
        <p:spPr>
          <a:xfrm>
            <a:off x="5355980" y="3191357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/>
              <a:t>Technologies and Languages</a:t>
            </a:r>
            <a:endParaRPr lang="en-US" sz="2000" dirty="0"/>
          </a:p>
        </p:txBody>
      </p:sp>
      <p:sp>
        <p:nvSpPr>
          <p:cNvPr id="4" name="Google Shape;405;p37">
            <a:extLst>
              <a:ext uri="{FF2B5EF4-FFF2-40B4-BE49-F238E27FC236}">
                <a16:creationId xmlns:a16="http://schemas.microsoft.com/office/drawing/2014/main" id="{995DDFAB-6432-0339-B6A5-91838ADC1CCE}"/>
              </a:ext>
            </a:extLst>
          </p:cNvPr>
          <p:cNvSpPr txBox="1">
            <a:spLocks/>
          </p:cNvSpPr>
          <p:nvPr/>
        </p:nvSpPr>
        <p:spPr>
          <a:xfrm>
            <a:off x="1976322" y="3773461"/>
            <a:ext cx="290706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Algorithms</a:t>
            </a:r>
          </a:p>
        </p:txBody>
      </p:sp>
      <p:sp>
        <p:nvSpPr>
          <p:cNvPr id="16" name="Google Shape;404;p37">
            <a:extLst>
              <a:ext uri="{FF2B5EF4-FFF2-40B4-BE49-F238E27FC236}">
                <a16:creationId xmlns:a16="http://schemas.microsoft.com/office/drawing/2014/main" id="{F750CA15-7B08-6D78-E56A-58E279274825}"/>
              </a:ext>
            </a:extLst>
          </p:cNvPr>
          <p:cNvSpPr txBox="1">
            <a:spLocks/>
          </p:cNvSpPr>
          <p:nvPr/>
        </p:nvSpPr>
        <p:spPr>
          <a:xfrm>
            <a:off x="2014645" y="4384493"/>
            <a:ext cx="192893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Sprint 2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720000" y="7643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760740" y="844789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994189" y="971913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F5274E52-843E-F4CD-08E6-28F3D0F8864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528037" y="2493083"/>
            <a:ext cx="1449984" cy="506375"/>
          </a:xfrm>
        </p:spPr>
        <p:txBody>
          <a:bodyPr/>
          <a:lstStyle/>
          <a:p>
            <a:pPr marL="139700" indent="0" algn="l"/>
            <a:r>
              <a:rPr lang="en-US" sz="1600" dirty="0" err="1"/>
              <a:t>Tensorflow</a:t>
            </a:r>
            <a:r>
              <a:rPr lang="en-US" sz="1600" dirty="0"/>
              <a:t> </a:t>
            </a:r>
          </a:p>
        </p:txBody>
      </p:sp>
      <p:sp>
        <p:nvSpPr>
          <p:cNvPr id="31" name="Google Shape;564;p46">
            <a:extLst>
              <a:ext uri="{FF2B5EF4-FFF2-40B4-BE49-F238E27FC236}">
                <a16:creationId xmlns:a16="http://schemas.microsoft.com/office/drawing/2014/main" id="{5D752F62-F4CE-E28E-E8C3-72632FCFF49D}"/>
              </a:ext>
            </a:extLst>
          </p:cNvPr>
          <p:cNvSpPr/>
          <p:nvPr/>
        </p:nvSpPr>
        <p:spPr>
          <a:xfrm>
            <a:off x="2887709" y="1791497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564;p46">
            <a:extLst>
              <a:ext uri="{FF2B5EF4-FFF2-40B4-BE49-F238E27FC236}">
                <a16:creationId xmlns:a16="http://schemas.microsoft.com/office/drawing/2014/main" id="{E5E12A1F-5681-FE4E-C519-1ED0172595ED}"/>
              </a:ext>
            </a:extLst>
          </p:cNvPr>
          <p:cNvSpPr/>
          <p:nvPr/>
        </p:nvSpPr>
        <p:spPr>
          <a:xfrm>
            <a:off x="4305679" y="1790016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564;p46">
            <a:extLst>
              <a:ext uri="{FF2B5EF4-FFF2-40B4-BE49-F238E27FC236}">
                <a16:creationId xmlns:a16="http://schemas.microsoft.com/office/drawing/2014/main" id="{8C01620D-9291-E77D-4CA9-777E1C68A5A6}"/>
              </a:ext>
            </a:extLst>
          </p:cNvPr>
          <p:cNvSpPr/>
          <p:nvPr/>
        </p:nvSpPr>
        <p:spPr>
          <a:xfrm>
            <a:off x="5723649" y="1820430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Subtitle 26">
            <a:extLst>
              <a:ext uri="{FF2B5EF4-FFF2-40B4-BE49-F238E27FC236}">
                <a16:creationId xmlns:a16="http://schemas.microsoft.com/office/drawing/2014/main" id="{9F822F78-ADF3-FBAC-2F9E-1C7033C201CB}"/>
              </a:ext>
            </a:extLst>
          </p:cNvPr>
          <p:cNvSpPr txBox="1">
            <a:spLocks/>
          </p:cNvSpPr>
          <p:nvPr/>
        </p:nvSpPr>
        <p:spPr>
          <a:xfrm>
            <a:off x="4031930" y="2493083"/>
            <a:ext cx="1449984" cy="5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139700" indent="0" algn="l"/>
            <a:r>
              <a:rPr lang="en-US" sz="1600" dirty="0"/>
              <a:t>Scikit Learn</a:t>
            </a:r>
          </a:p>
        </p:txBody>
      </p:sp>
      <p:sp>
        <p:nvSpPr>
          <p:cNvPr id="52" name="Subtitle 26">
            <a:extLst>
              <a:ext uri="{FF2B5EF4-FFF2-40B4-BE49-F238E27FC236}">
                <a16:creationId xmlns:a16="http://schemas.microsoft.com/office/drawing/2014/main" id="{822BFE6D-C163-C425-80C7-BAC042631515}"/>
              </a:ext>
            </a:extLst>
          </p:cNvPr>
          <p:cNvSpPr txBox="1">
            <a:spLocks/>
          </p:cNvSpPr>
          <p:nvPr/>
        </p:nvSpPr>
        <p:spPr>
          <a:xfrm>
            <a:off x="5664795" y="2470725"/>
            <a:ext cx="1449984" cy="5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139700" indent="0" algn="l"/>
            <a:r>
              <a:rPr lang="en-US" sz="1600" dirty="0" err="1"/>
              <a:t>Keras</a:t>
            </a:r>
            <a:endParaRPr lang="en-US" sz="1600" dirty="0"/>
          </a:p>
        </p:txBody>
      </p:sp>
      <p:pic>
        <p:nvPicPr>
          <p:cNvPr id="4" name="Picture 3" descr="A green logo with a white background&#10;&#10;Description automatically generated">
            <a:extLst>
              <a:ext uri="{FF2B5EF4-FFF2-40B4-BE49-F238E27FC236}">
                <a16:creationId xmlns:a16="http://schemas.microsoft.com/office/drawing/2014/main" id="{E32A7ECD-D8DD-5B38-8BBA-AEB6A9CE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094" y="1909544"/>
            <a:ext cx="483870" cy="512002"/>
          </a:xfrm>
          <a:prstGeom prst="rect">
            <a:avLst/>
          </a:prstGeom>
        </p:spPr>
      </p:pic>
      <p:pic>
        <p:nvPicPr>
          <p:cNvPr id="6" name="Picture 5" descr="A white letter on a green square&#10;&#10;Description automatically generated">
            <a:extLst>
              <a:ext uri="{FF2B5EF4-FFF2-40B4-BE49-F238E27FC236}">
                <a16:creationId xmlns:a16="http://schemas.microsoft.com/office/drawing/2014/main" id="{F3E0E4C9-8A50-B33B-E3ED-DAB409855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009" y="1909544"/>
            <a:ext cx="508607" cy="538177"/>
          </a:xfrm>
          <a:prstGeom prst="rect">
            <a:avLst/>
          </a:prstGeom>
        </p:spPr>
      </p:pic>
      <p:pic>
        <p:nvPicPr>
          <p:cNvPr id="2" name="Picture 1" descr="A green circle with white text&#10;&#10;Description automatically generated">
            <a:extLst>
              <a:ext uri="{FF2B5EF4-FFF2-40B4-BE49-F238E27FC236}">
                <a16:creationId xmlns:a16="http://schemas.microsoft.com/office/drawing/2014/main" id="{475601C4-D41C-4E55-B342-AF645FADE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695" y="1973115"/>
            <a:ext cx="567341" cy="4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9627" y="416446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D10B0FA-8E93-C663-1D76-4084366CF59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448943" y="1259457"/>
            <a:ext cx="6047412" cy="3191774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MobileNet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Models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deep learning models optimized for mobile and edge devices. In our project, we used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MobileNet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image recognition tasks, such as identifying identifying recipe and nutritional value of the food item from the uploaded image. 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K-Nearest Neighbors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simple, versatile machine-learning algorithm used for classification and regression. We used KNN to suggest recipes by finding the closest match to the uploaded image.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VGG16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convolutional neural network model known for its effectiveness in image recognition. VGG16 was utilized for analyzing images of food to help with recipe generation.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99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9627" y="416446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D10B0FA-8E93-C663-1D76-4084366CF59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519311" y="1068999"/>
            <a:ext cx="5813141" cy="2331777"/>
          </a:xfrm>
        </p:spPr>
        <p:txBody>
          <a:bodyPr anchor="ctr"/>
          <a:lstStyle/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ensemble learning method used for classification and regression. This algorithm is deployed to predict the nutritional values of uploaded items of food.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Scraping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was used to gather recipes from the internet to find appropriate recipes and their nutritional values.</a:t>
            </a:r>
            <a:b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83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02" y="724534"/>
            <a:ext cx="5719309" cy="1270500"/>
          </a:xfrm>
        </p:spPr>
        <p:txBody>
          <a:bodyPr/>
          <a:lstStyle/>
          <a:p>
            <a:r>
              <a:rPr lang="en-US" sz="6600" dirty="0"/>
              <a:t>Diagrams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4106" y="2011839"/>
            <a:ext cx="4304700" cy="16365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Architecture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Context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ER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Sequence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State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B7238-68CB-5B05-5401-F1B79567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8555">
            <a:off x="1499447" y="883096"/>
            <a:ext cx="1168553" cy="829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4D49BB-9A0C-5449-5BC9-67B5B1F77F29}"/>
              </a:ext>
            </a:extLst>
          </p:cNvPr>
          <p:cNvSpPr/>
          <p:nvPr/>
        </p:nvSpPr>
        <p:spPr>
          <a:xfrm rot="20558448">
            <a:off x="1780215" y="1058905"/>
            <a:ext cx="607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200" dirty="0">
                <a:solidFill>
                  <a:srgbClr val="FEE0C4"/>
                </a:solidFill>
                <a:latin typeface="Averia Serif Libre"/>
                <a:sym typeface="Averia Serif Libr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957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72" y="482441"/>
            <a:ext cx="6414989" cy="812285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Picture 5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1839A5F8-42CA-1649-BBA2-F6EE4965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16" y="1036948"/>
            <a:ext cx="2553087" cy="41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3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" y="487558"/>
            <a:ext cx="7422292" cy="4558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566" y="0"/>
            <a:ext cx="4506265" cy="738354"/>
          </a:xfrm>
        </p:spPr>
        <p:txBody>
          <a:bodyPr/>
          <a:lstStyle/>
          <a:p>
            <a:r>
              <a:rPr lang="en-US" sz="36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3681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7315" y="-90961"/>
            <a:ext cx="2727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CB2127"/>
                </a:solidFill>
                <a:latin typeface="Averia Serif Libre"/>
                <a:sym typeface="Averia Serif Libre"/>
              </a:rPr>
              <a:t>ER Diagram</a:t>
            </a:r>
            <a:endParaRPr lang="en-US" dirty="0"/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8502A5A-8EA0-A8B5-4D83-ED5B68F2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50" y="614995"/>
            <a:ext cx="6188299" cy="42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2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720027"/>
            <a:ext cx="7677664" cy="42257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6190" y="164412"/>
            <a:ext cx="4115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CB2127"/>
                </a:solidFill>
                <a:latin typeface="Averia Serif Libre"/>
                <a:sym typeface="Averia Serif Libre"/>
              </a:rPr>
              <a:t>Sequence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7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t="4167" r="1947" b="2141"/>
          <a:stretch/>
        </p:blipFill>
        <p:spPr>
          <a:xfrm>
            <a:off x="1095632" y="324365"/>
            <a:ext cx="7051590" cy="48191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9603" y="-156864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B2127"/>
                </a:solidFill>
                <a:latin typeface="Averia Serif Libre"/>
                <a:sym typeface="Averia Serif Libre"/>
              </a:rPr>
              <a:t>State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001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lass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93" y="662846"/>
            <a:ext cx="7104610" cy="44077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64065" y="90617"/>
            <a:ext cx="4506265" cy="738354"/>
          </a:xfrm>
        </p:spPr>
        <p:txBody>
          <a:bodyPr/>
          <a:lstStyle/>
          <a:p>
            <a:r>
              <a:rPr lang="en-US" sz="36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45458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721102" y="36881"/>
            <a:ext cx="5074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81503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>
            <a:spLocks noGrp="1"/>
          </p:cNvSpPr>
          <p:nvPr>
            <p:ph type="title" idx="5"/>
          </p:nvPr>
        </p:nvSpPr>
        <p:spPr>
          <a:xfrm>
            <a:off x="1036652" y="8766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28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2925866"/>
            <a:ext cx="822417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1488073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1942" y="1536287"/>
            <a:ext cx="898770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4271" y="818727"/>
            <a:ext cx="878050" cy="53287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>
            <a:spLocks noGrp="1"/>
          </p:cNvSpPr>
          <p:nvPr>
            <p:ph type="title" idx="7"/>
          </p:nvPr>
        </p:nvSpPr>
        <p:spPr>
          <a:xfrm>
            <a:off x="4376748" y="84003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14</a:t>
            </a:r>
            <a:endParaRPr sz="2800"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title" idx="8"/>
          </p:nvPr>
        </p:nvSpPr>
        <p:spPr>
          <a:xfrm>
            <a:off x="4391103" y="1629183"/>
            <a:ext cx="720345" cy="384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16</a:t>
            </a:r>
            <a:endParaRPr sz="2800" dirty="0"/>
          </a:p>
        </p:txBody>
      </p:sp>
      <p:sp>
        <p:nvSpPr>
          <p:cNvPr id="414" name="Google Shape;414;p37"/>
          <p:cNvSpPr txBox="1">
            <a:spLocks noGrp="1"/>
          </p:cNvSpPr>
          <p:nvPr>
            <p:ph type="title" idx="6"/>
          </p:nvPr>
        </p:nvSpPr>
        <p:spPr>
          <a:xfrm>
            <a:off x="1028288" y="159191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3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836261" y="2985516"/>
            <a:ext cx="2360301" cy="420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Burndown Chart</a:t>
            </a:r>
            <a:endParaRPr sz="2000" dirty="0"/>
          </a:p>
        </p:txBody>
      </p:sp>
      <p:sp>
        <p:nvSpPr>
          <p:cNvPr id="38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816953" y="3737710"/>
            <a:ext cx="286327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WebApp Screenshots</a:t>
            </a:r>
          </a:p>
        </p:txBody>
      </p:sp>
      <p:pic>
        <p:nvPicPr>
          <p:cNvPr id="21" name="Google Shape;410;p37">
            <a:extLst>
              <a:ext uri="{FF2B5EF4-FFF2-40B4-BE49-F238E27FC236}">
                <a16:creationId xmlns:a16="http://schemas.microsoft.com/office/drawing/2014/main" id="{FE42287B-77EC-75C4-90F8-BC0D301D5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2250503"/>
            <a:ext cx="898770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412;p37">
            <a:extLst>
              <a:ext uri="{FF2B5EF4-FFF2-40B4-BE49-F238E27FC236}">
                <a16:creationId xmlns:a16="http://schemas.microsoft.com/office/drawing/2014/main" id="{17B43FE6-07FD-3513-EA7A-8EE1A925148A}"/>
              </a:ext>
            </a:extLst>
          </p:cNvPr>
          <p:cNvSpPr txBox="1">
            <a:spLocks/>
          </p:cNvSpPr>
          <p:nvPr/>
        </p:nvSpPr>
        <p:spPr>
          <a:xfrm>
            <a:off x="1036652" y="2343399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17</a:t>
            </a:r>
          </a:p>
        </p:txBody>
      </p:sp>
      <p:sp>
        <p:nvSpPr>
          <p:cNvPr id="23" name="Google Shape;404;p37">
            <a:extLst>
              <a:ext uri="{FF2B5EF4-FFF2-40B4-BE49-F238E27FC236}">
                <a16:creationId xmlns:a16="http://schemas.microsoft.com/office/drawing/2014/main" id="{DAA537A5-53E2-5CFC-9A3A-381226E08846}"/>
              </a:ext>
            </a:extLst>
          </p:cNvPr>
          <p:cNvSpPr txBox="1">
            <a:spLocks/>
          </p:cNvSpPr>
          <p:nvPr/>
        </p:nvSpPr>
        <p:spPr>
          <a:xfrm>
            <a:off x="5434494" y="3650688"/>
            <a:ext cx="233063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Git</a:t>
            </a:r>
            <a:r>
              <a:rPr lang="en-US" sz="2000" dirty="0"/>
              <a:t>H</a:t>
            </a:r>
            <a:r>
              <a:rPr lang="en" sz="2000" dirty="0" err="1"/>
              <a:t>ub</a:t>
            </a:r>
            <a:r>
              <a:rPr lang="en" sz="2000" dirty="0"/>
              <a:t> Link</a:t>
            </a:r>
          </a:p>
        </p:txBody>
      </p:sp>
      <p:pic>
        <p:nvPicPr>
          <p:cNvPr id="24" name="Google Shape;410;p37">
            <a:extLst>
              <a:ext uri="{FF2B5EF4-FFF2-40B4-BE49-F238E27FC236}">
                <a16:creationId xmlns:a16="http://schemas.microsoft.com/office/drawing/2014/main" id="{51B83695-BA34-90C6-780C-62D2793E68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53780" y="2186543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12;p37">
            <a:extLst>
              <a:ext uri="{FF2B5EF4-FFF2-40B4-BE49-F238E27FC236}">
                <a16:creationId xmlns:a16="http://schemas.microsoft.com/office/drawing/2014/main" id="{087BF44E-0FA0-8153-8797-7923204A8E6D}"/>
              </a:ext>
            </a:extLst>
          </p:cNvPr>
          <p:cNvSpPr txBox="1">
            <a:spLocks/>
          </p:cNvSpPr>
          <p:nvPr/>
        </p:nvSpPr>
        <p:spPr>
          <a:xfrm>
            <a:off x="4404817" y="2306590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18</a:t>
            </a:r>
          </a:p>
        </p:txBody>
      </p:sp>
      <p:sp>
        <p:nvSpPr>
          <p:cNvPr id="26" name="Google Shape;412;p37">
            <a:extLst>
              <a:ext uri="{FF2B5EF4-FFF2-40B4-BE49-F238E27FC236}">
                <a16:creationId xmlns:a16="http://schemas.microsoft.com/office/drawing/2014/main" id="{35E280B0-7613-12A1-82C6-F7AA5E22E3C5}"/>
              </a:ext>
            </a:extLst>
          </p:cNvPr>
          <p:cNvSpPr txBox="1">
            <a:spLocks/>
          </p:cNvSpPr>
          <p:nvPr/>
        </p:nvSpPr>
        <p:spPr>
          <a:xfrm>
            <a:off x="988527" y="3004294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19</a:t>
            </a:r>
          </a:p>
        </p:txBody>
      </p:sp>
      <p:sp>
        <p:nvSpPr>
          <p:cNvPr id="6" name="Google Shape;404;p37">
            <a:extLst>
              <a:ext uri="{FF2B5EF4-FFF2-40B4-BE49-F238E27FC236}">
                <a16:creationId xmlns:a16="http://schemas.microsoft.com/office/drawing/2014/main" id="{9FEDFB1F-EF88-34A5-BAEF-E8E2BB1ABBFD}"/>
              </a:ext>
            </a:extLst>
          </p:cNvPr>
          <p:cNvSpPr txBox="1">
            <a:spLocks/>
          </p:cNvSpPr>
          <p:nvPr/>
        </p:nvSpPr>
        <p:spPr>
          <a:xfrm>
            <a:off x="1969674" y="1126988"/>
            <a:ext cx="192893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Acceptance Criteria</a:t>
            </a:r>
          </a:p>
        </p:txBody>
      </p:sp>
      <p:sp>
        <p:nvSpPr>
          <p:cNvPr id="9" name="Google Shape;404;p37">
            <a:extLst>
              <a:ext uri="{FF2B5EF4-FFF2-40B4-BE49-F238E27FC236}">
                <a16:creationId xmlns:a16="http://schemas.microsoft.com/office/drawing/2014/main" id="{69EF4BDE-1832-1478-890D-B0730D98371D}"/>
              </a:ext>
            </a:extLst>
          </p:cNvPr>
          <p:cNvSpPr txBox="1">
            <a:spLocks/>
          </p:cNvSpPr>
          <p:nvPr/>
        </p:nvSpPr>
        <p:spPr>
          <a:xfrm>
            <a:off x="1961310" y="1656254"/>
            <a:ext cx="1532671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Test Cases</a:t>
            </a:r>
          </a:p>
        </p:txBody>
      </p:sp>
      <p:sp>
        <p:nvSpPr>
          <p:cNvPr id="10" name="Google Shape;404;p37">
            <a:extLst>
              <a:ext uri="{FF2B5EF4-FFF2-40B4-BE49-F238E27FC236}">
                <a16:creationId xmlns:a16="http://schemas.microsoft.com/office/drawing/2014/main" id="{5859CDD3-5047-BDF3-3BC3-DF28E0453964}"/>
              </a:ext>
            </a:extLst>
          </p:cNvPr>
          <p:cNvSpPr txBox="1">
            <a:spLocks/>
          </p:cNvSpPr>
          <p:nvPr/>
        </p:nvSpPr>
        <p:spPr>
          <a:xfrm>
            <a:off x="1846747" y="4386448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Live Application</a:t>
            </a:r>
          </a:p>
        </p:txBody>
      </p:sp>
      <p:sp>
        <p:nvSpPr>
          <p:cNvPr id="11" name="Google Shape;404;p37">
            <a:extLst>
              <a:ext uri="{FF2B5EF4-FFF2-40B4-BE49-F238E27FC236}">
                <a16:creationId xmlns:a16="http://schemas.microsoft.com/office/drawing/2014/main" id="{B6766583-61AD-A275-826E-E84C3D3F95C2}"/>
              </a:ext>
            </a:extLst>
          </p:cNvPr>
          <p:cNvSpPr txBox="1">
            <a:spLocks/>
          </p:cNvSpPr>
          <p:nvPr/>
        </p:nvSpPr>
        <p:spPr>
          <a:xfrm>
            <a:off x="5373448" y="1591295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Stories Completed</a:t>
            </a:r>
          </a:p>
        </p:txBody>
      </p:sp>
      <p:sp>
        <p:nvSpPr>
          <p:cNvPr id="12" name="Google Shape;404;p37">
            <a:extLst>
              <a:ext uri="{FF2B5EF4-FFF2-40B4-BE49-F238E27FC236}">
                <a16:creationId xmlns:a16="http://schemas.microsoft.com/office/drawing/2014/main" id="{0EA12A20-204F-2836-029A-376E1700BE47}"/>
              </a:ext>
            </a:extLst>
          </p:cNvPr>
          <p:cNvSpPr txBox="1">
            <a:spLocks/>
          </p:cNvSpPr>
          <p:nvPr/>
        </p:nvSpPr>
        <p:spPr>
          <a:xfrm>
            <a:off x="1887298" y="2467283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Stories Not Completed</a:t>
            </a:r>
          </a:p>
        </p:txBody>
      </p:sp>
      <p:sp>
        <p:nvSpPr>
          <p:cNvPr id="13" name="Google Shape;404;p37">
            <a:extLst>
              <a:ext uri="{FF2B5EF4-FFF2-40B4-BE49-F238E27FC236}">
                <a16:creationId xmlns:a16="http://schemas.microsoft.com/office/drawing/2014/main" id="{2F9B6939-E8DF-2565-4715-7665B3AECBDA}"/>
              </a:ext>
            </a:extLst>
          </p:cNvPr>
          <p:cNvSpPr txBox="1">
            <a:spLocks/>
          </p:cNvSpPr>
          <p:nvPr/>
        </p:nvSpPr>
        <p:spPr>
          <a:xfrm>
            <a:off x="5373448" y="2306590"/>
            <a:ext cx="2514776" cy="43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Team Velocity and Committed Ratio</a:t>
            </a:r>
          </a:p>
        </p:txBody>
      </p:sp>
      <p:pic>
        <p:nvPicPr>
          <p:cNvPr id="14" name="Google Shape;410;p37">
            <a:extLst>
              <a:ext uri="{FF2B5EF4-FFF2-40B4-BE49-F238E27FC236}">
                <a16:creationId xmlns:a16="http://schemas.microsoft.com/office/drawing/2014/main" id="{206F6218-ADAE-8E20-D098-1FB0937C1C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91103" y="2862257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12;p37">
            <a:extLst>
              <a:ext uri="{FF2B5EF4-FFF2-40B4-BE49-F238E27FC236}">
                <a16:creationId xmlns:a16="http://schemas.microsoft.com/office/drawing/2014/main" id="{C0FC6105-ECF1-74CF-13AC-B08A3FBC6056}"/>
              </a:ext>
            </a:extLst>
          </p:cNvPr>
          <p:cNvSpPr txBox="1">
            <a:spLocks/>
          </p:cNvSpPr>
          <p:nvPr/>
        </p:nvSpPr>
        <p:spPr>
          <a:xfrm>
            <a:off x="4451059" y="2955446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20</a:t>
            </a:r>
          </a:p>
        </p:txBody>
      </p:sp>
      <p:pic>
        <p:nvPicPr>
          <p:cNvPr id="16" name="Google Shape;410;p37">
            <a:extLst>
              <a:ext uri="{FF2B5EF4-FFF2-40B4-BE49-F238E27FC236}">
                <a16:creationId xmlns:a16="http://schemas.microsoft.com/office/drawing/2014/main" id="{69CB660E-1089-F4DC-519C-3C1D5459F0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76696" y="3630613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12;p37">
            <a:extLst>
              <a:ext uri="{FF2B5EF4-FFF2-40B4-BE49-F238E27FC236}">
                <a16:creationId xmlns:a16="http://schemas.microsoft.com/office/drawing/2014/main" id="{3F843E27-ED32-92BF-7DD8-A6FF00569E7A}"/>
              </a:ext>
            </a:extLst>
          </p:cNvPr>
          <p:cNvSpPr txBox="1">
            <a:spLocks/>
          </p:cNvSpPr>
          <p:nvPr/>
        </p:nvSpPr>
        <p:spPr>
          <a:xfrm>
            <a:off x="1036652" y="3723802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21</a:t>
            </a:r>
          </a:p>
        </p:txBody>
      </p:sp>
      <p:pic>
        <p:nvPicPr>
          <p:cNvPr id="18" name="Google Shape;410;p37">
            <a:extLst>
              <a:ext uri="{FF2B5EF4-FFF2-40B4-BE49-F238E27FC236}">
                <a16:creationId xmlns:a16="http://schemas.microsoft.com/office/drawing/2014/main" id="{C07FA7BB-D516-26B9-1220-1FC3DAB3B8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410411" y="3577232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12;p37">
            <a:extLst>
              <a:ext uri="{FF2B5EF4-FFF2-40B4-BE49-F238E27FC236}">
                <a16:creationId xmlns:a16="http://schemas.microsoft.com/office/drawing/2014/main" id="{52E7DA96-CF7E-A22B-CCD2-CACADFFC41ED}"/>
              </a:ext>
            </a:extLst>
          </p:cNvPr>
          <p:cNvSpPr txBox="1">
            <a:spLocks/>
          </p:cNvSpPr>
          <p:nvPr/>
        </p:nvSpPr>
        <p:spPr>
          <a:xfrm>
            <a:off x="4470367" y="3670421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22</a:t>
            </a:r>
          </a:p>
        </p:txBody>
      </p:sp>
      <p:sp>
        <p:nvSpPr>
          <p:cNvPr id="20" name="Google Shape;404;p37">
            <a:extLst>
              <a:ext uri="{FF2B5EF4-FFF2-40B4-BE49-F238E27FC236}">
                <a16:creationId xmlns:a16="http://schemas.microsoft.com/office/drawing/2014/main" id="{F4B2C375-7EE7-0DFF-BAB3-FBA402526472}"/>
              </a:ext>
            </a:extLst>
          </p:cNvPr>
          <p:cNvSpPr txBox="1">
            <a:spLocks/>
          </p:cNvSpPr>
          <p:nvPr/>
        </p:nvSpPr>
        <p:spPr>
          <a:xfrm>
            <a:off x="5434494" y="2928817"/>
            <a:ext cx="1812727" cy="43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Retrospective</a:t>
            </a:r>
          </a:p>
        </p:txBody>
      </p:sp>
      <p:pic>
        <p:nvPicPr>
          <p:cNvPr id="41" name="Google Shape;410;p37">
            <a:extLst>
              <a:ext uri="{FF2B5EF4-FFF2-40B4-BE49-F238E27FC236}">
                <a16:creationId xmlns:a16="http://schemas.microsoft.com/office/drawing/2014/main" id="{D0A967DF-C2B4-11C2-F7D6-0DEE37F17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1024330" y="4265214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12;p37">
            <a:extLst>
              <a:ext uri="{FF2B5EF4-FFF2-40B4-BE49-F238E27FC236}">
                <a16:creationId xmlns:a16="http://schemas.microsoft.com/office/drawing/2014/main" id="{D52B471D-3BE0-1BB4-0770-68BBA3F80F53}"/>
              </a:ext>
            </a:extLst>
          </p:cNvPr>
          <p:cNvSpPr txBox="1">
            <a:spLocks/>
          </p:cNvSpPr>
          <p:nvPr/>
        </p:nvSpPr>
        <p:spPr>
          <a:xfrm>
            <a:off x="1084286" y="4358403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23</a:t>
            </a:r>
          </a:p>
        </p:txBody>
      </p:sp>
      <p:sp>
        <p:nvSpPr>
          <p:cNvPr id="43" name="Google Shape;404;p37">
            <a:extLst>
              <a:ext uri="{FF2B5EF4-FFF2-40B4-BE49-F238E27FC236}">
                <a16:creationId xmlns:a16="http://schemas.microsoft.com/office/drawing/2014/main" id="{33FDDE7D-92AB-FA3A-723D-12F7F907752F}"/>
              </a:ext>
            </a:extLst>
          </p:cNvPr>
          <p:cNvSpPr txBox="1">
            <a:spLocks/>
          </p:cNvSpPr>
          <p:nvPr/>
        </p:nvSpPr>
        <p:spPr>
          <a:xfrm>
            <a:off x="5434494" y="1063585"/>
            <a:ext cx="288056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Sprint 3 Backlog</a:t>
            </a:r>
          </a:p>
        </p:txBody>
      </p:sp>
    </p:spTree>
    <p:extLst>
      <p:ext uri="{BB962C8B-B14F-4D97-AF65-F5344CB8AC3E}">
        <p14:creationId xmlns:p14="http://schemas.microsoft.com/office/powerpoint/2010/main" val="3517112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5"/>
          <p:cNvSpPr txBox="1">
            <a:spLocks noGrp="1"/>
          </p:cNvSpPr>
          <p:nvPr>
            <p:ph type="title"/>
          </p:nvPr>
        </p:nvSpPr>
        <p:spPr>
          <a:xfrm>
            <a:off x="2166550" y="272031"/>
            <a:ext cx="4024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Sprint 2 Recap </a:t>
            </a:r>
            <a:endParaRPr dirty="0"/>
          </a:p>
        </p:txBody>
      </p:sp>
      <p:pic>
        <p:nvPicPr>
          <p:cNvPr id="1013" name="Google Shape;10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00" y="101772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98827" y="920874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>
                <a:solidFill>
                  <a:srgbClr val="CB2127"/>
                </a:solidFill>
                <a:latin typeface="Averia Serif Libre"/>
                <a:sym typeface="Averia Serif Libre"/>
              </a:rPr>
              <a:t>Sprint 2 (feb 15-mar 13)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E63A-9E23-0221-B69F-077DE8C0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1729656" y="301638"/>
            <a:ext cx="927279" cy="65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4B17D-BA59-177C-7796-D0C22E40E659}"/>
              </a:ext>
            </a:extLst>
          </p:cNvPr>
          <p:cNvSpPr/>
          <p:nvPr/>
        </p:nvSpPr>
        <p:spPr>
          <a:xfrm rot="19716840">
            <a:off x="1963103" y="382295"/>
            <a:ext cx="4603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Product Backlog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50487" y="392368"/>
            <a:ext cx="5180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ED7777-3476-0B57-0669-6CB9447ED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3290"/>
              </p:ext>
            </p:extLst>
          </p:nvPr>
        </p:nvGraphicFramePr>
        <p:xfrm>
          <a:off x="528638" y="836242"/>
          <a:ext cx="7902576" cy="357859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7206">
                  <a:extLst>
                    <a:ext uri="{9D8B030D-6E8A-4147-A177-3AD203B41FA5}">
                      <a16:colId xmlns:a16="http://schemas.microsoft.com/office/drawing/2014/main" val="1952737080"/>
                    </a:ext>
                  </a:extLst>
                </a:gridCol>
                <a:gridCol w="407194">
                  <a:extLst>
                    <a:ext uri="{9D8B030D-6E8A-4147-A177-3AD203B41FA5}">
                      <a16:colId xmlns:a16="http://schemas.microsoft.com/office/drawing/2014/main" val="1765233111"/>
                    </a:ext>
                  </a:extLst>
                </a:gridCol>
                <a:gridCol w="964406">
                  <a:extLst>
                    <a:ext uri="{9D8B030D-6E8A-4147-A177-3AD203B41FA5}">
                      <a16:colId xmlns:a16="http://schemas.microsoft.com/office/drawing/2014/main" val="391642739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976089319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3374781530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256113032"/>
                    </a:ext>
                  </a:extLst>
                </a:gridCol>
                <a:gridCol w="413575">
                  <a:extLst>
                    <a:ext uri="{9D8B030D-6E8A-4147-A177-3AD203B41FA5}">
                      <a16:colId xmlns:a16="http://schemas.microsoft.com/office/drawing/2014/main" val="3509857846"/>
                    </a:ext>
                  </a:extLst>
                </a:gridCol>
                <a:gridCol w="352395">
                  <a:extLst>
                    <a:ext uri="{9D8B030D-6E8A-4147-A177-3AD203B41FA5}">
                      <a16:colId xmlns:a16="http://schemas.microsoft.com/office/drawing/2014/main" val="1464736189"/>
                    </a:ext>
                  </a:extLst>
                </a:gridCol>
              </a:tblGrid>
              <a:tr h="38673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Status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6571139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 on a budget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my food expense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manage my budget more effectively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Expense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76153227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Busy Parent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easily upload my grocery receipts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automatically update my pantry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Receipt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185080680"/>
                  </a:ext>
                </a:extLst>
              </a:tr>
              <a:tr h="61891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89422676"/>
                  </a:ext>
                </a:extLst>
              </a:tr>
              <a:tr h="61891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Environmentally Aware User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 alterted about food nearing expiration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reduce food waste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156194047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373040991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557602545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4087321655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Entusiast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upload my own recipes and share them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contribute to the community and save my favorites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05274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Product Backlog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50487" y="392368"/>
            <a:ext cx="5180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597C52-8DF3-B686-4407-CA0018AA8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80875"/>
              </p:ext>
            </p:extLst>
          </p:nvPr>
        </p:nvGraphicFramePr>
        <p:xfrm>
          <a:off x="610600" y="1357460"/>
          <a:ext cx="7816850" cy="320511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2336">
                  <a:extLst>
                    <a:ext uri="{9D8B030D-6E8A-4147-A177-3AD203B41FA5}">
                      <a16:colId xmlns:a16="http://schemas.microsoft.com/office/drawing/2014/main" val="4138458960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2464222948"/>
                    </a:ext>
                  </a:extLst>
                </a:gridCol>
                <a:gridCol w="952107">
                  <a:extLst>
                    <a:ext uri="{9D8B030D-6E8A-4147-A177-3AD203B41FA5}">
                      <a16:colId xmlns:a16="http://schemas.microsoft.com/office/drawing/2014/main" val="3607927707"/>
                    </a:ext>
                  </a:extLst>
                </a:gridCol>
                <a:gridCol w="1857080">
                  <a:extLst>
                    <a:ext uri="{9D8B030D-6E8A-4147-A177-3AD203B41FA5}">
                      <a16:colId xmlns:a16="http://schemas.microsoft.com/office/drawing/2014/main" val="1579618477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168216774"/>
                    </a:ext>
                  </a:extLst>
                </a:gridCol>
                <a:gridCol w="1078191">
                  <a:extLst>
                    <a:ext uri="{9D8B030D-6E8A-4147-A177-3AD203B41FA5}">
                      <a16:colId xmlns:a16="http://schemas.microsoft.com/office/drawing/2014/main" val="1236522577"/>
                    </a:ext>
                  </a:extLst>
                </a:gridCol>
                <a:gridCol w="420778">
                  <a:extLst>
                    <a:ext uri="{9D8B030D-6E8A-4147-A177-3AD203B41FA5}">
                      <a16:colId xmlns:a16="http://schemas.microsoft.com/office/drawing/2014/main" val="961680817"/>
                    </a:ext>
                  </a:extLst>
                </a:gridCol>
                <a:gridCol w="348572">
                  <a:extLst>
                    <a:ext uri="{9D8B030D-6E8A-4147-A177-3AD203B41FA5}">
                      <a16:colId xmlns:a16="http://schemas.microsoft.com/office/drawing/2014/main" val="2641009565"/>
                    </a:ext>
                  </a:extLst>
                </a:gridCol>
              </a:tblGrid>
              <a:tr h="3768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218227706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Bakery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my inventory of baking ingredients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prevent shortages and reduce excess waste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692015885"/>
                  </a:ext>
                </a:extLst>
              </a:tr>
              <a:tr h="42121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freshness of my perishable stock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ensure the quality of the dishes served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Freshness Tracking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60206247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Pastry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receive alerts when specific ingredients are low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reorder supplies in time for baking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90148483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88965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Head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update my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keep track of what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4411794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 create an account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add items to my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178632526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Seafood Market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sell-by dates of seafood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 can guatantee the freshness and safety of our products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604081066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 Festival Organizer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multiple vendor inventories in one platform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oversee and ensure all vendors are adequately stocked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Multi-Vendor Inventory System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6650092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1D3FC3-408B-0EF9-197B-B0CF332F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74158"/>
              </p:ext>
            </p:extLst>
          </p:nvPr>
        </p:nvGraphicFramePr>
        <p:xfrm>
          <a:off x="610600" y="932221"/>
          <a:ext cx="7816849" cy="423986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1704">
                  <a:extLst>
                    <a:ext uri="{9D8B030D-6E8A-4147-A177-3AD203B41FA5}">
                      <a16:colId xmlns:a16="http://schemas.microsoft.com/office/drawing/2014/main" val="2981982493"/>
                    </a:ext>
                  </a:extLst>
                </a:gridCol>
                <a:gridCol w="402776">
                  <a:extLst>
                    <a:ext uri="{9D8B030D-6E8A-4147-A177-3AD203B41FA5}">
                      <a16:colId xmlns:a16="http://schemas.microsoft.com/office/drawing/2014/main" val="1119734302"/>
                    </a:ext>
                  </a:extLst>
                </a:gridCol>
                <a:gridCol w="953945">
                  <a:extLst>
                    <a:ext uri="{9D8B030D-6E8A-4147-A177-3AD203B41FA5}">
                      <a16:colId xmlns:a16="http://schemas.microsoft.com/office/drawing/2014/main" val="170547685"/>
                    </a:ext>
                  </a:extLst>
                </a:gridCol>
                <a:gridCol w="1865491">
                  <a:extLst>
                    <a:ext uri="{9D8B030D-6E8A-4147-A177-3AD203B41FA5}">
                      <a16:colId xmlns:a16="http://schemas.microsoft.com/office/drawing/2014/main" val="3453521742"/>
                    </a:ext>
                  </a:extLst>
                </a:gridCol>
                <a:gridCol w="2247068">
                  <a:extLst>
                    <a:ext uri="{9D8B030D-6E8A-4147-A177-3AD203B41FA5}">
                      <a16:colId xmlns:a16="http://schemas.microsoft.com/office/drawing/2014/main" val="1062399124"/>
                    </a:ext>
                  </a:extLst>
                </a:gridCol>
                <a:gridCol w="1088204">
                  <a:extLst>
                    <a:ext uri="{9D8B030D-6E8A-4147-A177-3AD203B41FA5}">
                      <a16:colId xmlns:a16="http://schemas.microsoft.com/office/drawing/2014/main" val="2595109510"/>
                    </a:ext>
                  </a:extLst>
                </a:gridCol>
                <a:gridCol w="409089">
                  <a:extLst>
                    <a:ext uri="{9D8B030D-6E8A-4147-A177-3AD203B41FA5}">
                      <a16:colId xmlns:a16="http://schemas.microsoft.com/office/drawing/2014/main" val="2722897115"/>
                    </a:ext>
                  </a:extLst>
                </a:gridCol>
                <a:gridCol w="348572">
                  <a:extLst>
                    <a:ext uri="{9D8B030D-6E8A-4147-A177-3AD203B41FA5}">
                      <a16:colId xmlns:a16="http://schemas.microsoft.com/office/drawing/2014/main" val="3524871277"/>
                    </a:ext>
                  </a:extLst>
                </a:gridCol>
              </a:tblGrid>
              <a:tr h="42398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Status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517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28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3 User stories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4EF890-FF8D-B857-2EB3-D8B5503E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051680"/>
              </p:ext>
            </p:extLst>
          </p:nvPr>
        </p:nvGraphicFramePr>
        <p:xfrm>
          <a:off x="712786" y="1066507"/>
          <a:ext cx="7458290" cy="370300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73224">
                  <a:extLst>
                    <a:ext uri="{9D8B030D-6E8A-4147-A177-3AD203B41FA5}">
                      <a16:colId xmlns:a16="http://schemas.microsoft.com/office/drawing/2014/main" val="1851558316"/>
                    </a:ext>
                  </a:extLst>
                </a:gridCol>
                <a:gridCol w="3492533">
                  <a:extLst>
                    <a:ext uri="{9D8B030D-6E8A-4147-A177-3AD203B41FA5}">
                      <a16:colId xmlns:a16="http://schemas.microsoft.com/office/drawing/2014/main" val="1881723416"/>
                    </a:ext>
                  </a:extLst>
                </a:gridCol>
                <a:gridCol w="3492533">
                  <a:extLst>
                    <a:ext uri="{9D8B030D-6E8A-4147-A177-3AD203B41FA5}">
                      <a16:colId xmlns:a16="http://schemas.microsoft.com/office/drawing/2014/main" val="1691851271"/>
                    </a:ext>
                  </a:extLst>
                </a:gridCol>
              </a:tblGrid>
              <a:tr h="288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61931763"/>
                  </a:ext>
                </a:extLst>
              </a:tr>
              <a:tr h="55275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student on a budget I want to track my food expenses so that I can manage my budget more effectively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entered my monthly budget into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put each food purchase,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deduct the amount from my budget and warn me if I am close to exceeding it.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715833947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busy parent I want to  easily upload my grocery recipts so that I can automatically update my pantry inventory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take a picture of my grocery receipt and upload it,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automatically identify and update the inventory with the purchased items.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039589324"/>
                  </a:ext>
                </a:extLst>
              </a:tr>
              <a:tr h="771941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Health-conscious Individual I want to have meal suggestions based on my dietry needs so that I can maintain my dietry regimen without hassle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health-conscious individual who requires meal suggestions based on my dietary needs,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input my dietary preferences into the KitchenSync app and ask for meal suggestions,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me with recipes that use ingredients currently in my inventory and fit my dietary restrictions.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932999170"/>
                  </a:ext>
                </a:extLst>
              </a:tr>
              <a:tr h="5912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Environmentally Aware User I want to be alerted about food nearing expiration so that I can reduce food waste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want to minimize food waste due to expired products,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check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it should provide a prioritized list of items to use based on their expiration dates, with recipes suggestions when applicable.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391220232"/>
                  </a:ext>
                </a:extLst>
              </a:tr>
              <a:tr h="55275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Gourmet Cook  I want to access a wide variety of recipes so that I can explore new dishes and cuisines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planning to cook a meal,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use the filtering and search tools on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 should be able to find recipes based on specific cuisines ingredients, cooking techniques.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611374679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Parent with multiple kids I want to plan meals for the whole week so that I can organize my shopping and cooking schedule better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selected meals for each day of the week,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finalize my weekly meal plan on the KitchenSync app,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generate a comprehensive shopping list that includes all the ingredients needed for the selected meals.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700376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90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3 User stories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8768B1-3811-B08B-F941-F23787D9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3325"/>
              </p:ext>
            </p:extLst>
          </p:nvPr>
        </p:nvGraphicFramePr>
        <p:xfrm>
          <a:off x="509048" y="1310325"/>
          <a:ext cx="7808334" cy="3601037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5434">
                  <a:extLst>
                    <a:ext uri="{9D8B030D-6E8A-4147-A177-3AD203B41FA5}">
                      <a16:colId xmlns:a16="http://schemas.microsoft.com/office/drawing/2014/main" val="1631525610"/>
                    </a:ext>
                  </a:extLst>
                </a:gridCol>
                <a:gridCol w="3656450">
                  <a:extLst>
                    <a:ext uri="{9D8B030D-6E8A-4147-A177-3AD203B41FA5}">
                      <a16:colId xmlns:a16="http://schemas.microsoft.com/office/drawing/2014/main" val="3100304634"/>
                    </a:ext>
                  </a:extLst>
                </a:gridCol>
                <a:gridCol w="3656450">
                  <a:extLst>
                    <a:ext uri="{9D8B030D-6E8A-4147-A177-3AD203B41FA5}">
                      <a16:colId xmlns:a16="http://schemas.microsoft.com/office/drawing/2014/main" val="1925363803"/>
                    </a:ext>
                  </a:extLst>
                </a:gridCol>
              </a:tblGrid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Novice Cook I want to have step-by step cooking guides so that I can learn to cook with more confidence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app 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select a recipe to cook,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a detailed step-by-step cooking guide that I can follow.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791141090"/>
                  </a:ext>
                </a:extLst>
              </a:tr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Recipe Entusiast I want to upload my own recipes and share them so that I can contribute to the community and save my favorites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registered in the KitchenSync app as a Recipe Entuhsiast,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create a new recipe and select the options to upload it,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allow me to enter the recipe details and save it to my profile and the community recipe database.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873071246"/>
                  </a:ext>
                </a:extLst>
              </a:tr>
              <a:tr h="589206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College Student I want to find recipes based on the ingredients I have  so that I can avoid buying extra groceries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entered my ingredient inventory into the KitchenSync app, 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ask the app to suggest recipes based on my current inventory,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filter and present recipes that I can cook without needing to buy more groceries.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760294010"/>
                  </a:ext>
                </a:extLst>
              </a:tr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Bakery Owner I want to manage my inventory of baking ingredients so that  I can prevent shortages and reduce excess waste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bakery owner who must keep track of various baking ingredients,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chech my inventory levels on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display the current stock levels and notify me and when it's time to reorder.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507971439"/>
                  </a:ext>
                </a:extLst>
              </a:tr>
              <a:tr h="60821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Manager I want to track the freshness of my persihable stock so that I can ensure the quality of the dishes served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restaurant manager responsible for maintaining the freshness of perishable goods,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store new stock in the inventory using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track the shelf life and alert me a few days before the expiration date.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476877911"/>
                  </a:ext>
                </a:extLst>
              </a:tr>
              <a:tr h="9284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Pastry Chef I want to  receive alerts when specific ingredients are low so that  I can reorder supplies in time for baking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need to ensure </a:t>
                      </a:r>
                      <a:r>
                        <a:rPr lang="en-US" sz="7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continous</a:t>
                      </a: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7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availabity</a:t>
                      </a: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of baking ingredients,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review my upcoming baking schedule and current inventory in the KitchenSync app,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a forecast of ingredient usage and alert me in advance if I need to reorder to meet demand.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3017117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6956FA-5AF8-9F35-357E-D73F81BA7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51259"/>
              </p:ext>
            </p:extLst>
          </p:nvPr>
        </p:nvGraphicFramePr>
        <p:xfrm>
          <a:off x="509048" y="1038341"/>
          <a:ext cx="7808334" cy="280581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85819">
                  <a:extLst>
                    <a:ext uri="{9D8B030D-6E8A-4147-A177-3AD203B41FA5}">
                      <a16:colId xmlns:a16="http://schemas.microsoft.com/office/drawing/2014/main" val="3885560264"/>
                    </a:ext>
                  </a:extLst>
                </a:gridCol>
                <a:gridCol w="3659345">
                  <a:extLst>
                    <a:ext uri="{9D8B030D-6E8A-4147-A177-3AD203B41FA5}">
                      <a16:colId xmlns:a16="http://schemas.microsoft.com/office/drawing/2014/main" val="2910962694"/>
                    </a:ext>
                  </a:extLst>
                </a:gridCol>
                <a:gridCol w="3663170">
                  <a:extLst>
                    <a:ext uri="{9D8B030D-6E8A-4147-A177-3AD203B41FA5}">
                      <a16:colId xmlns:a16="http://schemas.microsoft.com/office/drawing/2014/main" val="1142097806"/>
                    </a:ext>
                  </a:extLst>
                </a:gridCol>
              </a:tblGrid>
              <a:tr h="28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634191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478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Acceptance Criteria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0EF3FB-BB6B-6717-1342-0BC20337A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2577"/>
              </p:ext>
            </p:extLst>
          </p:nvPr>
        </p:nvGraphicFramePr>
        <p:xfrm>
          <a:off x="556182" y="1300899"/>
          <a:ext cx="7956222" cy="369287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340501">
                  <a:extLst>
                    <a:ext uri="{9D8B030D-6E8A-4147-A177-3AD203B41FA5}">
                      <a16:colId xmlns:a16="http://schemas.microsoft.com/office/drawing/2014/main" val="4125392548"/>
                    </a:ext>
                  </a:extLst>
                </a:gridCol>
                <a:gridCol w="2512996">
                  <a:extLst>
                    <a:ext uri="{9D8B030D-6E8A-4147-A177-3AD203B41FA5}">
                      <a16:colId xmlns:a16="http://schemas.microsoft.com/office/drawing/2014/main" val="1515677139"/>
                    </a:ext>
                  </a:extLst>
                </a:gridCol>
                <a:gridCol w="2512996">
                  <a:extLst>
                    <a:ext uri="{9D8B030D-6E8A-4147-A177-3AD203B41FA5}">
                      <a16:colId xmlns:a16="http://schemas.microsoft.com/office/drawing/2014/main" val="3627671188"/>
                    </a:ext>
                  </a:extLst>
                </a:gridCol>
                <a:gridCol w="2589729">
                  <a:extLst>
                    <a:ext uri="{9D8B030D-6E8A-4147-A177-3AD203B41FA5}">
                      <a16:colId xmlns:a16="http://schemas.microsoft.com/office/drawing/2014/main" val="4260925552"/>
                    </a:ext>
                  </a:extLst>
                </a:gridCol>
              </a:tblGrid>
              <a:tr h="59462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Chef I want to easily access and modify digital menus so that I can quickly update our offerings based on available inventory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updating the menu for the day, 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open the KitchenSync app to review our current inventory,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display the ingredients available and suggest menu items that can be prepared.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categorize foods by nutritional value.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should track the freshness of items to ensure peak nutritional quality.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could integrate with health apps to recommend foods based on workout intensity or recovery needs.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69325214"/>
                  </a:ext>
                </a:extLst>
              </a:tr>
              <a:tr h="47660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Head Chef I want to update my inventory so that I can keep track of what I have.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the Head Chef is on the inventory update page,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they edit the quantity or details of an item,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system should immediately reflect the changes in the inventory list.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user to update their current pantry items.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199626153"/>
                  </a:ext>
                </a:extLst>
              </a:tr>
              <a:tr h="71264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Owner I want to create an account so that  I can add items to my inventory.</a:t>
                      </a:r>
                      <a:endParaRPr lang="en-US" sz="8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the Restaurant Owner has logged into their new account,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they navigate to the inventory section and choose to add new items,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they should be able to input and save item details to their inventory.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user to create an account using valid credentials.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11270973"/>
                  </a:ext>
                </a:extLst>
              </a:tr>
              <a:tr h="71264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Seafood Market Manager I want to track the sell-by dates of seafood so that  we can promote the freshness and safety of our products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a seafood product is approaching it's sell-by date,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check the inventory in the KitchenSync app,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highlight the product and alert ne so I can prioritize it's sale to ensure freshness and safety.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setting alerts for products nearing their expiry dates.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should provide suggestions on how to use these products creatively in the kitchen.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Alerts should be customizable in terms of frequency and notification type.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797779188"/>
                  </a:ext>
                </a:extLst>
              </a:tr>
              <a:tr h="111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Food Festival Organizer I want to manage multiple vendor inventories in one platform so that  I can oversee and ensure all vendors are adequately stocked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Platform as a Food Festival Organizer,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access the multi-vendor inventory management dashboard,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 should be able to view and manage the inventory levels of all participating vendors in one consolidated view.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festival organizers to access multiple inventory lists.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9833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8B7B27-237B-421A-FFCC-E137D628D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89771"/>
              </p:ext>
            </p:extLst>
          </p:nvPr>
        </p:nvGraphicFramePr>
        <p:xfrm>
          <a:off x="556182" y="1020318"/>
          <a:ext cx="7956222" cy="280581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345516">
                  <a:extLst>
                    <a:ext uri="{9D8B030D-6E8A-4147-A177-3AD203B41FA5}">
                      <a16:colId xmlns:a16="http://schemas.microsoft.com/office/drawing/2014/main" val="1996454978"/>
                    </a:ext>
                  </a:extLst>
                </a:gridCol>
                <a:gridCol w="2498691">
                  <a:extLst>
                    <a:ext uri="{9D8B030D-6E8A-4147-A177-3AD203B41FA5}">
                      <a16:colId xmlns:a16="http://schemas.microsoft.com/office/drawing/2014/main" val="258713963"/>
                    </a:ext>
                  </a:extLst>
                </a:gridCol>
                <a:gridCol w="2513486">
                  <a:extLst>
                    <a:ext uri="{9D8B030D-6E8A-4147-A177-3AD203B41FA5}">
                      <a16:colId xmlns:a16="http://schemas.microsoft.com/office/drawing/2014/main" val="653353639"/>
                    </a:ext>
                  </a:extLst>
                </a:gridCol>
                <a:gridCol w="2598529">
                  <a:extLst>
                    <a:ext uri="{9D8B030D-6E8A-4147-A177-3AD203B41FA5}">
                      <a16:colId xmlns:a16="http://schemas.microsoft.com/office/drawing/2014/main" val="327070685"/>
                    </a:ext>
                  </a:extLst>
                </a:gridCol>
              </a:tblGrid>
              <a:tr h="28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Criteria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35493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15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5"/>
          <p:cNvSpPr txBox="1">
            <a:spLocks noGrp="1"/>
          </p:cNvSpPr>
          <p:nvPr>
            <p:ph type="title"/>
          </p:nvPr>
        </p:nvSpPr>
        <p:spPr>
          <a:xfrm>
            <a:off x="2166550" y="272031"/>
            <a:ext cx="4024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Sprint 3 Backlog</a:t>
            </a:r>
            <a:endParaRPr dirty="0"/>
          </a:p>
        </p:txBody>
      </p:sp>
      <p:pic>
        <p:nvPicPr>
          <p:cNvPr id="1013" name="Google Shape;10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00" y="101772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98827" y="92087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>
                <a:solidFill>
                  <a:srgbClr val="CB2127"/>
                </a:solidFill>
                <a:latin typeface="Averia Serif Libre"/>
                <a:sym typeface="Averia Serif Libre"/>
              </a:rPr>
              <a:t>Sprint 3 (Mar 15 - Apr 11)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E63A-9E23-0221-B69F-077DE8C0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1729656" y="301638"/>
            <a:ext cx="927279" cy="65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4B17D-BA59-177C-7796-D0C22E40E659}"/>
              </a:ext>
            </a:extLst>
          </p:cNvPr>
          <p:cNvSpPr/>
          <p:nvPr/>
        </p:nvSpPr>
        <p:spPr>
          <a:xfrm rot="19716840">
            <a:off x="1926233" y="382295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4F8F66-3D0F-F045-C9CE-D48A5AC84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98228"/>
              </p:ext>
            </p:extLst>
          </p:nvPr>
        </p:nvGraphicFramePr>
        <p:xfrm>
          <a:off x="1039401" y="1290206"/>
          <a:ext cx="7032387" cy="246247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32224">
                  <a:extLst>
                    <a:ext uri="{9D8B030D-6E8A-4147-A177-3AD203B41FA5}">
                      <a16:colId xmlns:a16="http://schemas.microsoft.com/office/drawing/2014/main" val="634294336"/>
                    </a:ext>
                  </a:extLst>
                </a:gridCol>
                <a:gridCol w="339732">
                  <a:extLst>
                    <a:ext uri="{9D8B030D-6E8A-4147-A177-3AD203B41FA5}">
                      <a16:colId xmlns:a16="http://schemas.microsoft.com/office/drawing/2014/main" val="1802139865"/>
                    </a:ext>
                  </a:extLst>
                </a:gridCol>
                <a:gridCol w="912120">
                  <a:extLst>
                    <a:ext uri="{9D8B030D-6E8A-4147-A177-3AD203B41FA5}">
                      <a16:colId xmlns:a16="http://schemas.microsoft.com/office/drawing/2014/main" val="3091656228"/>
                    </a:ext>
                  </a:extLst>
                </a:gridCol>
                <a:gridCol w="2251692">
                  <a:extLst>
                    <a:ext uri="{9D8B030D-6E8A-4147-A177-3AD203B41FA5}">
                      <a16:colId xmlns:a16="http://schemas.microsoft.com/office/drawing/2014/main" val="3791825790"/>
                    </a:ext>
                  </a:extLst>
                </a:gridCol>
                <a:gridCol w="2167334">
                  <a:extLst>
                    <a:ext uri="{9D8B030D-6E8A-4147-A177-3AD203B41FA5}">
                      <a16:colId xmlns:a16="http://schemas.microsoft.com/office/drawing/2014/main" val="988542928"/>
                    </a:ext>
                  </a:extLst>
                </a:gridCol>
                <a:gridCol w="829285">
                  <a:extLst>
                    <a:ext uri="{9D8B030D-6E8A-4147-A177-3AD203B41FA5}">
                      <a16:colId xmlns:a16="http://schemas.microsoft.com/office/drawing/2014/main" val="1444601423"/>
                    </a:ext>
                  </a:extLst>
                </a:gridCol>
              </a:tblGrid>
              <a:tr h="3544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704170128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04856176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85104294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073156187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93223769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0911792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Bakery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my inventory of baking ingredients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prevent shortages and reduce excess waste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266160832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97512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67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44876" y="392368"/>
            <a:ext cx="5293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8F0516-FE9C-1731-370A-A78891A59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5378"/>
              </p:ext>
            </p:extLst>
          </p:nvPr>
        </p:nvGraphicFramePr>
        <p:xfrm>
          <a:off x="638175" y="932221"/>
          <a:ext cx="7789275" cy="3401658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1288700">
                  <a:extLst>
                    <a:ext uri="{9D8B030D-6E8A-4147-A177-3AD203B41FA5}">
                      <a16:colId xmlns:a16="http://schemas.microsoft.com/office/drawing/2014/main" val="2122707530"/>
                    </a:ext>
                  </a:extLst>
                </a:gridCol>
                <a:gridCol w="3508628">
                  <a:extLst>
                    <a:ext uri="{9D8B030D-6E8A-4147-A177-3AD203B41FA5}">
                      <a16:colId xmlns:a16="http://schemas.microsoft.com/office/drawing/2014/main" val="3427602082"/>
                    </a:ext>
                  </a:extLst>
                </a:gridCol>
                <a:gridCol w="2991947">
                  <a:extLst>
                    <a:ext uri="{9D8B030D-6E8A-4147-A177-3AD203B41FA5}">
                      <a16:colId xmlns:a16="http://schemas.microsoft.com/office/drawing/2014/main" val="3756871643"/>
                    </a:ext>
                  </a:extLst>
                </a:gridCol>
              </a:tblGrid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 Id</a:t>
                      </a:r>
                      <a:endParaRPr lang="en-US" sz="1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Description</a:t>
                      </a:r>
                      <a:endParaRPr lang="en-US" sz="10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Outcome </a:t>
                      </a:r>
                      <a:endParaRPr lang="en-US" sz="1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483443095"/>
                  </a:ext>
                </a:extLst>
              </a:tr>
              <a:tr h="51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USER_SGN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sign-up process with valid data.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successful sign-up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933678626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USER_LGN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login process with valid credentials.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successful login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04824438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USER_SGN_ERR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sign-up process with invalid data.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Sign-up error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4289808624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USER_LGN_ERR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login process with invalid credentials.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Login error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971722092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USER_PASS_RCV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password recovery process.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password recovery process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585057754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USER_ADD_PNY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adding items to the pantry.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adding of items in pantry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34236776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USER_DEL_PNY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updating and deleting items in the pantry.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updating or deleting items in pantry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09688205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USER_VIEW_PNY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searching and sorting the pantry items.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viewing of pantry items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58572272"/>
                  </a:ext>
                </a:extLst>
              </a:tr>
              <a:tr h="503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USER_ALT_GEN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alert generation for items that are approaching </a:t>
                      </a:r>
                      <a:b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dates.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alert generation 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880166842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USER_ALT_TIME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Time frames for when the alerts should be sent.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Successfully setting Time frames for alerts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994338629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USER_REC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 recipe </a:t>
                      </a:r>
                      <a:r>
                        <a:rPr lang="en-US" sz="10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recogniser</a:t>
                      </a:r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when you upload an image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recipe recognizer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39995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398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Stories Completed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6873" y="410614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F4EE1F-3D57-0E72-9D43-50B2DB28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081111"/>
              </p:ext>
            </p:extLst>
          </p:nvPr>
        </p:nvGraphicFramePr>
        <p:xfrm>
          <a:off x="720314" y="884758"/>
          <a:ext cx="7710900" cy="264847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8886">
                  <a:extLst>
                    <a:ext uri="{9D8B030D-6E8A-4147-A177-3AD203B41FA5}">
                      <a16:colId xmlns:a16="http://schemas.microsoft.com/office/drawing/2014/main" val="634294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0213986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091656228"/>
                    </a:ext>
                  </a:extLst>
                </a:gridCol>
                <a:gridCol w="2468944">
                  <a:extLst>
                    <a:ext uri="{9D8B030D-6E8A-4147-A177-3AD203B41FA5}">
                      <a16:colId xmlns:a16="http://schemas.microsoft.com/office/drawing/2014/main" val="3791825790"/>
                    </a:ext>
                  </a:extLst>
                </a:gridCol>
                <a:gridCol w="2376447">
                  <a:extLst>
                    <a:ext uri="{9D8B030D-6E8A-4147-A177-3AD203B41FA5}">
                      <a16:colId xmlns:a16="http://schemas.microsoft.com/office/drawing/2014/main" val="988542928"/>
                    </a:ext>
                  </a:extLst>
                </a:gridCol>
                <a:gridCol w="909298">
                  <a:extLst>
                    <a:ext uri="{9D8B030D-6E8A-4147-A177-3AD203B41FA5}">
                      <a16:colId xmlns:a16="http://schemas.microsoft.com/office/drawing/2014/main" val="1444601423"/>
                    </a:ext>
                  </a:extLst>
                </a:gridCol>
              </a:tblGrid>
              <a:tr h="433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704170128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04856176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85104294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073156187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93223769"/>
                  </a:ext>
                </a:extLst>
              </a:tr>
              <a:tr h="38813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0911792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97512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797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276085" y="2493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Stories Not Completed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14507" y="410614"/>
            <a:ext cx="4988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17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C07063-5148-E6F1-6CFC-4E9C1A54F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85372"/>
              </p:ext>
            </p:extLst>
          </p:nvPr>
        </p:nvGraphicFramePr>
        <p:xfrm>
          <a:off x="485774" y="1157876"/>
          <a:ext cx="8238959" cy="2983196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6853">
                  <a:extLst>
                    <a:ext uri="{9D8B030D-6E8A-4147-A177-3AD203B41FA5}">
                      <a16:colId xmlns:a16="http://schemas.microsoft.com/office/drawing/2014/main" val="3946870511"/>
                    </a:ext>
                  </a:extLst>
                </a:gridCol>
                <a:gridCol w="350720">
                  <a:extLst>
                    <a:ext uri="{9D8B030D-6E8A-4147-A177-3AD203B41FA5}">
                      <a16:colId xmlns:a16="http://schemas.microsoft.com/office/drawing/2014/main" val="2190800487"/>
                    </a:ext>
                  </a:extLst>
                </a:gridCol>
                <a:gridCol w="1009328">
                  <a:extLst>
                    <a:ext uri="{9D8B030D-6E8A-4147-A177-3AD203B41FA5}">
                      <a16:colId xmlns:a16="http://schemas.microsoft.com/office/drawing/2014/main" val="3162577389"/>
                    </a:ext>
                  </a:extLst>
                </a:gridCol>
                <a:gridCol w="2885582">
                  <a:extLst>
                    <a:ext uri="{9D8B030D-6E8A-4147-A177-3AD203B41FA5}">
                      <a16:colId xmlns:a16="http://schemas.microsoft.com/office/drawing/2014/main" val="1778916792"/>
                    </a:ext>
                  </a:extLst>
                </a:gridCol>
                <a:gridCol w="2521628">
                  <a:extLst>
                    <a:ext uri="{9D8B030D-6E8A-4147-A177-3AD203B41FA5}">
                      <a16:colId xmlns:a16="http://schemas.microsoft.com/office/drawing/2014/main" val="1516988134"/>
                    </a:ext>
                  </a:extLst>
                </a:gridCol>
                <a:gridCol w="964848">
                  <a:extLst>
                    <a:ext uri="{9D8B030D-6E8A-4147-A177-3AD203B41FA5}">
                      <a16:colId xmlns:a16="http://schemas.microsoft.com/office/drawing/2014/main" val="2899290782"/>
                    </a:ext>
                  </a:extLst>
                </a:gridCol>
              </a:tblGrid>
              <a:tr h="372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5319858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 on a budget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my food expense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manage my budget more effectively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Expense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457983276"/>
                  </a:ext>
                </a:extLst>
              </a:tr>
              <a:tr h="18919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Busy Parent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easily upload my grocery receipts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automatically update my pantry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Receipt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735034578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Environmentally Aware User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 alterted about food nearing expiration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reduce food waste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106852602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Entusiast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upload my own recipes and share them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contribute to the community and save my favorites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237745603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freshness of my perishable stock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ensure the quality of the dishes served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Freshness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831078336"/>
                  </a:ext>
                </a:extLst>
              </a:tr>
              <a:tr h="18919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Pastry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receive alerts when specific ingredients are low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reorder supplies in time for baking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602146492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Seafood Market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sell-by dates of seafood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 can guatantee the freshness and safety of our products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052078710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 Festival Organizer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multiple vendor inventories in one platform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oversee and ensure all vendors are adequately stocked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Multi-Vendor Inventory System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69925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7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764140" y="1189845"/>
            <a:ext cx="45510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Improvements from Last Feed Back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9053E-5445-75BB-5738-8C6C573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335753" y="662097"/>
            <a:ext cx="1221230" cy="867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41DA8-E394-65F0-4F66-A822EB0DDF5C}"/>
              </a:ext>
            </a:extLst>
          </p:cNvPr>
          <p:cNvSpPr/>
          <p:nvPr/>
        </p:nvSpPr>
        <p:spPr>
          <a:xfrm rot="19716840">
            <a:off x="1785107" y="818633"/>
            <a:ext cx="3225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</a:t>
            </a:r>
          </a:p>
        </p:txBody>
      </p:sp>
      <p:sp>
        <p:nvSpPr>
          <p:cNvPr id="6" name="Google Shape;794;p54">
            <a:extLst>
              <a:ext uri="{FF2B5EF4-FFF2-40B4-BE49-F238E27FC236}">
                <a16:creationId xmlns:a16="http://schemas.microsoft.com/office/drawing/2014/main" id="{1E0F923F-8BB9-DEB8-274F-41BF13710324}"/>
              </a:ext>
            </a:extLst>
          </p:cNvPr>
          <p:cNvSpPr txBox="1">
            <a:spLocks/>
          </p:cNvSpPr>
          <p:nvPr/>
        </p:nvSpPr>
        <p:spPr>
          <a:xfrm>
            <a:off x="2228297" y="2201910"/>
            <a:ext cx="4551060" cy="11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Architecture diagram was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Pain points and challenges were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Algorithms were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Team Velocity is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Stories completed and not completed were added</a:t>
            </a:r>
          </a:p>
        </p:txBody>
      </p:sp>
    </p:spTree>
    <p:extLst>
      <p:ext uri="{BB962C8B-B14F-4D97-AF65-F5344CB8AC3E}">
        <p14:creationId xmlns:p14="http://schemas.microsoft.com/office/powerpoint/2010/main" val="1728718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2581275" y="309972"/>
            <a:ext cx="6100909" cy="459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Velocity and Commit</a:t>
            </a:r>
            <a:r>
              <a:rPr lang="en-US" dirty="0"/>
              <a:t>t</a:t>
            </a:r>
            <a:r>
              <a:rPr lang="en" dirty="0"/>
              <a:t>ed Ratio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2866" y="410614"/>
            <a:ext cx="542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803A1-A6D9-3621-A559-1CDD698A587C}"/>
              </a:ext>
            </a:extLst>
          </p:cNvPr>
          <p:cNvSpPr txBox="1"/>
          <p:nvPr/>
        </p:nvSpPr>
        <p:spPr>
          <a:xfrm>
            <a:off x="1381125" y="1619250"/>
            <a:ext cx="56589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Velocity = Total number of story points completed in this sprint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Velocity = 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31A82-31F0-49EF-CA8D-A0490DB8F699}"/>
              </a:ext>
            </a:extLst>
          </p:cNvPr>
          <p:cNvSpPr txBox="1"/>
          <p:nvPr/>
        </p:nvSpPr>
        <p:spPr>
          <a:xfrm>
            <a:off x="1381125" y="3500200"/>
            <a:ext cx="30235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 Ratio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 Ratio = 26/32 = 81.25%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B6A9-8064-BFA0-37AA-BA9BFD226E9E}"/>
              </a:ext>
            </a:extLst>
          </p:cNvPr>
          <p:cNvSpPr txBox="1"/>
          <p:nvPr/>
        </p:nvSpPr>
        <p:spPr>
          <a:xfrm>
            <a:off x="1381125" y="2559725"/>
            <a:ext cx="52180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Historical Team Velocity = Average  of previous sprint’s velocity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Historical Team Velocity = 18.5</a:t>
            </a:r>
          </a:p>
        </p:txBody>
      </p:sp>
    </p:spTree>
    <p:extLst>
      <p:ext uri="{BB962C8B-B14F-4D97-AF65-F5344CB8AC3E}">
        <p14:creationId xmlns:p14="http://schemas.microsoft.com/office/powerpoint/2010/main" val="3709005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"/>
          <p:cNvSpPr txBox="1">
            <a:spLocks noGrp="1"/>
          </p:cNvSpPr>
          <p:nvPr>
            <p:ph type="title"/>
          </p:nvPr>
        </p:nvSpPr>
        <p:spPr>
          <a:xfrm>
            <a:off x="1194230" y="24334"/>
            <a:ext cx="5442240" cy="673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BurnDown</a:t>
            </a:r>
            <a:r>
              <a:rPr lang="en" dirty="0"/>
              <a:t> Chart – Sprint 2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30" y="764563"/>
            <a:ext cx="6343650" cy="4248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C23A4B-D488-F8BD-CFB3-934415FC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213799" y="128532"/>
            <a:ext cx="913688" cy="648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B75892-BAF0-89D3-6194-8CDB631D871E}"/>
              </a:ext>
            </a:extLst>
          </p:cNvPr>
          <p:cNvSpPr/>
          <p:nvPr/>
        </p:nvSpPr>
        <p:spPr>
          <a:xfrm rot="19716840">
            <a:off x="425208" y="175891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49266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6873" y="410614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19</a:t>
            </a:r>
          </a:p>
        </p:txBody>
      </p:sp>
      <p:sp>
        <p:nvSpPr>
          <p:cNvPr id="4" name="Google Shape;640;p50">
            <a:extLst>
              <a:ext uri="{FF2B5EF4-FFF2-40B4-BE49-F238E27FC236}">
                <a16:creationId xmlns:a16="http://schemas.microsoft.com/office/drawing/2014/main" id="{7642EFAB-D0D2-0E1A-4EC0-6B09FD18C58A}"/>
              </a:ext>
            </a:extLst>
          </p:cNvPr>
          <p:cNvSpPr txBox="1">
            <a:spLocks/>
          </p:cNvSpPr>
          <p:nvPr/>
        </p:nvSpPr>
        <p:spPr>
          <a:xfrm>
            <a:off x="2918922" y="299029"/>
            <a:ext cx="5442240" cy="6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algn="l"/>
            <a:r>
              <a:rPr lang="en-US" dirty="0"/>
              <a:t>Burndown Chart – Sprint 3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C91C61-05B8-C62F-68EF-7256DFA5D5D6}"/>
              </a:ext>
            </a:extLst>
          </p:cNvPr>
          <p:cNvGraphicFramePr>
            <a:graphicFrameLocks/>
          </p:cNvGraphicFramePr>
          <p:nvPr/>
        </p:nvGraphicFramePr>
        <p:xfrm>
          <a:off x="1956236" y="1113442"/>
          <a:ext cx="5231527" cy="291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1EA2A5-A494-AEF3-592D-7C0761CA6385}"/>
              </a:ext>
            </a:extLst>
          </p:cNvPr>
          <p:cNvSpPr txBox="1"/>
          <p:nvPr/>
        </p:nvSpPr>
        <p:spPr>
          <a:xfrm rot="16200000">
            <a:off x="1242353" y="2625350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Story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E1A37-1AFD-2B62-8D2E-E00CEF419B38}"/>
              </a:ext>
            </a:extLst>
          </p:cNvPr>
          <p:cNvSpPr txBox="1"/>
          <p:nvPr/>
        </p:nvSpPr>
        <p:spPr>
          <a:xfrm>
            <a:off x="4412274" y="4170522"/>
            <a:ext cx="4812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108241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538516" y="3655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Retrospective – Sprint 2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833901" y="393055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1054516" y="487344"/>
            <a:ext cx="6046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20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9D1C4E-B8BF-1BD7-D8E6-9AEC2F17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27" y="1273108"/>
            <a:ext cx="7369889" cy="322364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3313E3-1B5D-E86E-1A58-B18A649E0D29}"/>
              </a:ext>
            </a:extLst>
          </p:cNvPr>
          <p:cNvGraphicFramePr>
            <a:graphicFrameLocks noGrp="1"/>
          </p:cNvGraphicFramePr>
          <p:nvPr/>
        </p:nvGraphicFramePr>
        <p:xfrm>
          <a:off x="4159250" y="2759075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0484201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33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662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538516" y="3655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Retrospective – Sprint 3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833901" y="393055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1054516" y="487344"/>
            <a:ext cx="6046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20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5C0635-D957-F654-A410-CDB2BF685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1" y="1254911"/>
            <a:ext cx="7772400" cy="30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6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2" y="417339"/>
            <a:ext cx="48799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9053E-5445-75BB-5738-8C6C573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675105" y="285721"/>
            <a:ext cx="1221230" cy="867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41DA8-E394-65F0-4F66-A822EB0DDF5C}"/>
              </a:ext>
            </a:extLst>
          </p:cNvPr>
          <p:cNvSpPr/>
          <p:nvPr/>
        </p:nvSpPr>
        <p:spPr>
          <a:xfrm rot="19716840">
            <a:off x="1971270" y="442258"/>
            <a:ext cx="628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21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4EEF64-B95C-1373-6696-D803B0DF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1" y="1119491"/>
            <a:ext cx="7352466" cy="338213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221A56-DDB4-2388-264D-131A11FA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990039"/>
            <a:ext cx="7355840" cy="34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36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1A4D-3F9A-746A-24CB-1D252F34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990039"/>
            <a:ext cx="768096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2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288E9B-A761-3ED6-5672-22FBFAFE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90039"/>
            <a:ext cx="7683500" cy="35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2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slice of pizza on a plate&#10;&#10;Description automatically generated">
            <a:extLst>
              <a:ext uri="{FF2B5EF4-FFF2-40B4-BE49-F238E27FC236}">
                <a16:creationId xmlns:a16="http://schemas.microsoft.com/office/drawing/2014/main" id="{CCDA83C0-50BB-CC76-8CF8-2EB49625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99081"/>
            <a:ext cx="7677912" cy="34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2504249" y="1277138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452" name="Google Shape;452;p41"/>
          <p:cNvSpPr txBox="1">
            <a:spLocks noGrp="1"/>
          </p:cNvSpPr>
          <p:nvPr>
            <p:ph type="subTitle" idx="1"/>
          </p:nvPr>
        </p:nvSpPr>
        <p:spPr>
          <a:xfrm>
            <a:off x="2362858" y="2671134"/>
            <a:ext cx="5340136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15000"/>
              </a:lnSpc>
              <a:buClr>
                <a:srgbClr val="000000"/>
              </a:buClr>
              <a:buSzTx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KitchenSync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is a comprehensive platform designed to make meal planning and pantry management a simple part of your daily routine. It's not just another tool for organizing the kitchen. Whether you're a working professional with a hectic schedule or a parent balancing the obligations of family life,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KitchenSync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is here to make your kitchen experience more efficient.</a:t>
            </a:r>
          </a:p>
        </p:txBody>
      </p:sp>
      <p:sp>
        <p:nvSpPr>
          <p:cNvPr id="453" name="Google Shape;453;p41"/>
          <p:cNvSpPr/>
          <p:nvPr/>
        </p:nvSpPr>
        <p:spPr>
          <a:xfrm flipH="1">
            <a:off x="-2726815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89" flipH="1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716" y="371540"/>
            <a:ext cx="1414266" cy="9036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7529" y="315510"/>
            <a:ext cx="1024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6000" dirty="0">
                <a:solidFill>
                  <a:srgbClr val="FEE0C4"/>
                </a:solidFill>
                <a:latin typeface="Averia Serif Libre"/>
                <a:sym typeface="Averia Serif Libre"/>
              </a:rPr>
              <a:t>02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 descr="A close-up of a donut&#10;&#10;Description automatically generated">
            <a:extLst>
              <a:ext uri="{FF2B5EF4-FFF2-40B4-BE49-F238E27FC236}">
                <a16:creationId xmlns:a16="http://schemas.microsoft.com/office/drawing/2014/main" id="{DAFB356E-4894-1A98-9F11-22D2FF24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990039"/>
            <a:ext cx="7680960" cy="34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6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close-up of a donut&#10;&#10;Description automatically generated">
            <a:extLst>
              <a:ext uri="{FF2B5EF4-FFF2-40B4-BE49-F238E27FC236}">
                <a16:creationId xmlns:a16="http://schemas.microsoft.com/office/drawing/2014/main" id="{950774E6-C90C-1B05-F4C8-9D6CF6FE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0" y="990039"/>
            <a:ext cx="7638051" cy="34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9"/>
          <p:cNvSpPr txBox="1">
            <a:spLocks noGrp="1"/>
          </p:cNvSpPr>
          <p:nvPr>
            <p:ph type="title"/>
          </p:nvPr>
        </p:nvSpPr>
        <p:spPr>
          <a:xfrm>
            <a:off x="556528" y="3904133"/>
            <a:ext cx="77040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>
                <a:solidFill>
                  <a:srgbClr val="D20000"/>
                </a:solidFill>
              </a:rPr>
              <a:t>GITHUB: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https://github.com/htmw/2024S-neon-nomads</a:t>
            </a:r>
            <a:endParaRPr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28" name="Google Shape;628;p49"/>
          <p:cNvSpPr/>
          <p:nvPr/>
        </p:nvSpPr>
        <p:spPr>
          <a:xfrm rot="-5400000">
            <a:off x="6635450" y="22834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5" y="40135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148" flipH="1">
            <a:off x="822956" y="792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70775" y="2080702"/>
            <a:ext cx="1114601" cy="250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1820926" y="678661"/>
            <a:ext cx="5573486" cy="3179374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1F417C-FB65-BF0F-19BD-11BC7EFEF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28602">
            <a:off x="686172" y="540628"/>
            <a:ext cx="1221230" cy="867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020D28-DF16-CA33-5FE1-809D1C73FDD3}"/>
              </a:ext>
            </a:extLst>
          </p:cNvPr>
          <p:cNvSpPr/>
          <p:nvPr/>
        </p:nvSpPr>
        <p:spPr>
          <a:xfrm rot="19716840">
            <a:off x="1057400" y="740609"/>
            <a:ext cx="5757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0"/>
          <p:cNvSpPr txBox="1">
            <a:spLocks noGrp="1"/>
          </p:cNvSpPr>
          <p:nvPr>
            <p:ph type="title"/>
          </p:nvPr>
        </p:nvSpPr>
        <p:spPr>
          <a:xfrm>
            <a:off x="1641177" y="406976"/>
            <a:ext cx="5861645" cy="103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dirty="0"/>
              <a:t>Live App Demo</a:t>
            </a:r>
            <a:endParaRPr sz="6000" dirty="0"/>
          </a:p>
        </p:txBody>
      </p:sp>
      <p:pic>
        <p:nvPicPr>
          <p:cNvPr id="1106" name="Google Shape;110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-109363" y="-14624"/>
            <a:ext cx="1100061" cy="1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581043">
            <a:off x="-527440" y="1696316"/>
            <a:ext cx="1522000" cy="11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11708" y="2931850"/>
            <a:ext cx="3632282" cy="1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46186" y="2848525"/>
            <a:ext cx="1522000" cy="1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371296" y="2376200"/>
            <a:ext cx="580451" cy="10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DCF4C-BB51-31E3-2354-B85871150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28602">
            <a:off x="828633" y="331304"/>
            <a:ext cx="1221230" cy="867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3D77F-669C-D105-806E-E2166AB5DCEF}"/>
              </a:ext>
            </a:extLst>
          </p:cNvPr>
          <p:cNvSpPr/>
          <p:nvPr/>
        </p:nvSpPr>
        <p:spPr>
          <a:xfrm rot="19716840">
            <a:off x="1177811" y="535972"/>
            <a:ext cx="5741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23</a:t>
            </a:r>
          </a:p>
        </p:txBody>
      </p:sp>
      <p:pic>
        <p:nvPicPr>
          <p:cNvPr id="3" name="WhatsApp Video 2024-04-09 at 20.04.47">
            <a:hlinkClick r:id="" action="ppaction://media"/>
            <a:extLst>
              <a:ext uri="{FF2B5EF4-FFF2-40B4-BE49-F238E27FC236}">
                <a16:creationId xmlns:a16="http://schemas.microsoft.com/office/drawing/2014/main" id="{0D4C6641-87B6-8A78-7C68-E1A24E470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3665" y="1310001"/>
            <a:ext cx="6009662" cy="338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0"/>
          <p:cNvSpPr txBox="1">
            <a:spLocks noGrp="1"/>
          </p:cNvSpPr>
          <p:nvPr>
            <p:ph type="title"/>
          </p:nvPr>
        </p:nvSpPr>
        <p:spPr>
          <a:xfrm>
            <a:off x="1743115" y="1684879"/>
            <a:ext cx="4893367" cy="103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dirty="0"/>
              <a:t>Bon Appétit!</a:t>
            </a:r>
            <a:endParaRPr sz="6000" dirty="0"/>
          </a:p>
        </p:txBody>
      </p:sp>
      <p:pic>
        <p:nvPicPr>
          <p:cNvPr id="1104" name="Google Shape;11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98" y="2626188"/>
            <a:ext cx="2122802" cy="25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77" y="3020775"/>
            <a:ext cx="1061825" cy="8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3315231" y="2919076"/>
            <a:ext cx="1100061" cy="1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44028">
            <a:off x="3977437" y="3181784"/>
            <a:ext cx="1522000" cy="11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11708" y="2931850"/>
            <a:ext cx="3632282" cy="1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46186" y="2848525"/>
            <a:ext cx="1522000" cy="1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371296" y="2376200"/>
            <a:ext cx="580451" cy="10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54011" y="563773"/>
            <a:ext cx="3871573" cy="1400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500" dirty="0">
                <a:solidFill>
                  <a:srgbClr val="CB2127"/>
                </a:solidFill>
                <a:latin typeface="Averia Serif Libre"/>
                <a:sym typeface="Averia Serif Libre"/>
              </a:rPr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2209947" y="983800"/>
            <a:ext cx="4437571" cy="553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Description</a:t>
            </a:r>
            <a:endParaRPr sz="2800" dirty="0"/>
          </a:p>
        </p:txBody>
      </p:sp>
      <p:sp>
        <p:nvSpPr>
          <p:cNvPr id="453" name="Google Shape;453;p41"/>
          <p:cNvSpPr/>
          <p:nvPr/>
        </p:nvSpPr>
        <p:spPr>
          <a:xfrm flipH="1">
            <a:off x="-2726815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89" flipH="1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716" y="371541"/>
            <a:ext cx="1063537" cy="67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440DB-B5E6-AC6B-55D5-A959EDD29A68}"/>
              </a:ext>
            </a:extLst>
          </p:cNvPr>
          <p:cNvSpPr txBox="1"/>
          <p:nvPr/>
        </p:nvSpPr>
        <p:spPr>
          <a:xfrm>
            <a:off x="1582171" y="1537049"/>
            <a:ext cx="5693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KitchenSync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streamlines your pantry management and meal planning seamlessly.</a:t>
            </a:r>
          </a:p>
          <a:p>
            <a:endParaRPr lang="en-US" sz="1200" b="1" dirty="0">
              <a:solidFill>
                <a:schemeClr val="accent1">
                  <a:lumMod val="50000"/>
                </a:schemeClr>
              </a:solidFill>
              <a:latin typeface="Baloo 2" panose="03080502040302020200" pitchFamily="66" charset="77"/>
              <a:ea typeface="Lato" panose="020F0502020204030203" pitchFamily="34" charset="0"/>
              <a:cs typeface="Baloo 2" panose="03080502040302020200" pitchFamily="66" charset="77"/>
            </a:endParaRP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those with active lifestyles and families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who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find it challenging to keep up with their pantry inventory and curb food disposal,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the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KitchenSync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Baloo 2" panose="03080502040302020200" pitchFamily="66" charset="77"/>
              <a:ea typeface="Lato" panose="020F0502020204030203" pitchFamily="34" charset="0"/>
              <a:cs typeface="Baloo 2" panose="03080502040302020200" pitchFamily="66" charset="77"/>
            </a:endParaRP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is a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sophisticated kitchen assistance platform,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that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enhances the management of your pantry and offers recipe options that fit your available ingredients, organizes meal plans, and reminds you of the shelf life of your food items,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unlike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conventional inventory systems and static shopping list apps</a:t>
            </a:r>
          </a:p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our application intelligently adapts to your dietary preferences and schedule, guaranteeing the optimal use of your groceries and simplifying the meal preparation process.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D0C0A-1B04-21A7-B967-23BDD3FD951B}"/>
              </a:ext>
            </a:extLst>
          </p:cNvPr>
          <p:cNvSpPr/>
          <p:nvPr/>
        </p:nvSpPr>
        <p:spPr>
          <a:xfrm>
            <a:off x="4352959" y="415901"/>
            <a:ext cx="6030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03</a:t>
            </a:r>
          </a:p>
          <a:p>
            <a:pPr lvl="0" algn="ctr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534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8"/>
          <p:cNvSpPr txBox="1">
            <a:spLocks noGrp="1"/>
          </p:cNvSpPr>
          <p:nvPr>
            <p:ph type="title"/>
          </p:nvPr>
        </p:nvSpPr>
        <p:spPr>
          <a:xfrm>
            <a:off x="537500" y="29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 &amp; Roles</a:t>
            </a:r>
            <a:endParaRPr dirty="0"/>
          </a:p>
        </p:txBody>
      </p:sp>
      <p:sp>
        <p:nvSpPr>
          <p:cNvPr id="893" name="Google Shape;893;p58"/>
          <p:cNvSpPr txBox="1"/>
          <p:nvPr/>
        </p:nvSpPr>
        <p:spPr>
          <a:xfrm flipH="1">
            <a:off x="4534252" y="4290298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Backend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6" name="Google Shape;896;p58"/>
          <p:cNvSpPr txBox="1"/>
          <p:nvPr/>
        </p:nvSpPr>
        <p:spPr>
          <a:xfrm flipH="1">
            <a:off x="692439" y="3497314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Hemanvitha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Mylapalli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7" name="Google Shape;897;p58"/>
          <p:cNvSpPr txBox="1"/>
          <p:nvPr/>
        </p:nvSpPr>
        <p:spPr>
          <a:xfrm flipH="1">
            <a:off x="727936" y="3896615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Frontend 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Leader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8" name="Google Shape;898;p58"/>
          <p:cNvSpPr txBox="1"/>
          <p:nvPr/>
        </p:nvSpPr>
        <p:spPr>
          <a:xfrm flipH="1">
            <a:off x="2527098" y="3487892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Shashank Akavaram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9" name="Google Shape;899;p58"/>
          <p:cNvSpPr txBox="1"/>
          <p:nvPr/>
        </p:nvSpPr>
        <p:spPr>
          <a:xfrm flipH="1">
            <a:off x="2631094" y="3896615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Frontend 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Scrum Master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7" y="891908"/>
            <a:ext cx="1716957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242" y="910196"/>
            <a:ext cx="1738304" cy="235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7127">
            <a:off x="881260" y="138564"/>
            <a:ext cx="1101359" cy="6372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713408">
            <a:off x="1144152" y="193041"/>
            <a:ext cx="6206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04</a:t>
            </a:r>
          </a:p>
          <a:p>
            <a:pPr lvl="0" algn="ctr"/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8448A-1E13-422D-7442-D1FDB0B23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074" y="910196"/>
            <a:ext cx="1789959" cy="2373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1A962-60FD-A788-7351-5CE020445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464" y="938656"/>
            <a:ext cx="1527467" cy="2344877"/>
          </a:xfrm>
          <a:prstGeom prst="rect">
            <a:avLst/>
          </a:prstGeom>
        </p:spPr>
      </p:pic>
      <p:sp>
        <p:nvSpPr>
          <p:cNvPr id="10" name="Google Shape;897;p58">
            <a:extLst>
              <a:ext uri="{FF2B5EF4-FFF2-40B4-BE49-F238E27FC236}">
                <a16:creationId xmlns:a16="http://schemas.microsoft.com/office/drawing/2014/main" id="{31FB0B10-DECB-BFAD-1F66-0B731A2FCB0B}"/>
              </a:ext>
            </a:extLst>
          </p:cNvPr>
          <p:cNvSpPr txBox="1"/>
          <p:nvPr/>
        </p:nvSpPr>
        <p:spPr>
          <a:xfrm flipH="1">
            <a:off x="6485070" y="4021491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Devops Engineer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1" name="Google Shape;894;p58">
            <a:extLst>
              <a:ext uri="{FF2B5EF4-FFF2-40B4-BE49-F238E27FC236}">
                <a16:creationId xmlns:a16="http://schemas.microsoft.com/office/drawing/2014/main" id="{6B131BB9-6C2F-EC30-CFAC-19F41174BE6F}"/>
              </a:ext>
            </a:extLst>
          </p:cNvPr>
          <p:cNvSpPr txBox="1"/>
          <p:nvPr/>
        </p:nvSpPr>
        <p:spPr>
          <a:xfrm flipH="1">
            <a:off x="4305252" y="3798230"/>
            <a:ext cx="239360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Yuga Kapil Krishna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Maytheramatla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12" name="Google Shape;896;p58">
            <a:extLst>
              <a:ext uri="{FF2B5EF4-FFF2-40B4-BE49-F238E27FC236}">
                <a16:creationId xmlns:a16="http://schemas.microsoft.com/office/drawing/2014/main" id="{B8989E76-87C2-DB3C-B873-21C6080A966E}"/>
              </a:ext>
            </a:extLst>
          </p:cNvPr>
          <p:cNvSpPr txBox="1"/>
          <p:nvPr/>
        </p:nvSpPr>
        <p:spPr>
          <a:xfrm flipH="1">
            <a:off x="6478512" y="3497314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Neha Srinivasaiah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8"/>
          <p:cNvSpPr txBox="1">
            <a:spLocks noGrp="1"/>
          </p:cNvSpPr>
          <p:nvPr>
            <p:ph type="title"/>
          </p:nvPr>
        </p:nvSpPr>
        <p:spPr>
          <a:xfrm>
            <a:off x="537500" y="29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 &amp; Roles</a:t>
            </a:r>
            <a:endParaRPr dirty="0"/>
          </a:p>
        </p:txBody>
      </p:sp>
      <p:sp>
        <p:nvSpPr>
          <p:cNvPr id="892" name="Google Shape;892;p58"/>
          <p:cNvSpPr txBox="1"/>
          <p:nvPr/>
        </p:nvSpPr>
        <p:spPr>
          <a:xfrm flipH="1">
            <a:off x="91629" y="3449344"/>
            <a:ext cx="322828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Sasank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Nannapaneni</a:t>
            </a:r>
            <a:endParaRPr lang="en-US"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3" name="Google Shape;893;p58"/>
          <p:cNvSpPr txBox="1"/>
          <p:nvPr/>
        </p:nvSpPr>
        <p:spPr>
          <a:xfrm flipH="1">
            <a:off x="765658" y="3895263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5" name="Google Shape;895;p58"/>
          <p:cNvSpPr txBox="1"/>
          <p:nvPr/>
        </p:nvSpPr>
        <p:spPr>
          <a:xfrm flipH="1">
            <a:off x="2543771" y="3907496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Backend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8" name="Google Shape;898;p58"/>
          <p:cNvSpPr txBox="1"/>
          <p:nvPr/>
        </p:nvSpPr>
        <p:spPr>
          <a:xfrm flipH="1">
            <a:off x="6169637" y="3464413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Sujitha Chethireddy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9" name="Google Shape;899;p58"/>
          <p:cNvSpPr txBox="1"/>
          <p:nvPr/>
        </p:nvSpPr>
        <p:spPr>
          <a:xfrm flipH="1">
            <a:off x="6113417" y="3889069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Test Engineer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7" y="875236"/>
            <a:ext cx="1672743" cy="2376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24" y="906698"/>
            <a:ext cx="1688129" cy="2376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E3EDA9-B12D-C8DC-2305-FD838D3E4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518" y="889198"/>
            <a:ext cx="1645920" cy="2362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7C497-17FB-1398-8120-0567EE22EB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3"/>
          <a:stretch/>
        </p:blipFill>
        <p:spPr>
          <a:xfrm>
            <a:off x="4499237" y="920402"/>
            <a:ext cx="1652931" cy="2362376"/>
          </a:xfrm>
          <a:prstGeom prst="rect">
            <a:avLst/>
          </a:prstGeom>
        </p:spPr>
      </p:pic>
      <p:sp>
        <p:nvSpPr>
          <p:cNvPr id="4" name="Google Shape;895;p58">
            <a:extLst>
              <a:ext uri="{FF2B5EF4-FFF2-40B4-BE49-F238E27FC236}">
                <a16:creationId xmlns:a16="http://schemas.microsoft.com/office/drawing/2014/main" id="{59A1736D-57CA-E105-4F9F-30C8297974F5}"/>
              </a:ext>
            </a:extLst>
          </p:cNvPr>
          <p:cNvSpPr txBox="1"/>
          <p:nvPr/>
        </p:nvSpPr>
        <p:spPr>
          <a:xfrm flipH="1">
            <a:off x="4471950" y="3973611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5" name="Google Shape;894;p58">
            <a:extLst>
              <a:ext uri="{FF2B5EF4-FFF2-40B4-BE49-F238E27FC236}">
                <a16:creationId xmlns:a16="http://schemas.microsoft.com/office/drawing/2014/main" id="{6A062FD2-2FD0-FC1C-155C-A87FCAB9DAE8}"/>
              </a:ext>
            </a:extLst>
          </p:cNvPr>
          <p:cNvSpPr txBox="1"/>
          <p:nvPr/>
        </p:nvSpPr>
        <p:spPr>
          <a:xfrm flipH="1">
            <a:off x="4374763" y="3464413"/>
            <a:ext cx="1892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Aditya Gadhave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" name="Google Shape;892;p58">
            <a:extLst>
              <a:ext uri="{FF2B5EF4-FFF2-40B4-BE49-F238E27FC236}">
                <a16:creationId xmlns:a16="http://schemas.microsoft.com/office/drawing/2014/main" id="{F21B905E-C9E9-C806-DE36-5C9B862ED6B6}"/>
              </a:ext>
            </a:extLst>
          </p:cNvPr>
          <p:cNvSpPr txBox="1"/>
          <p:nvPr/>
        </p:nvSpPr>
        <p:spPr>
          <a:xfrm flipH="1">
            <a:off x="2675024" y="3321307"/>
            <a:ext cx="1754202" cy="66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Bala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Sahithi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Kamana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</p:spTree>
    <p:extLst>
      <p:ext uri="{BB962C8B-B14F-4D97-AF65-F5344CB8AC3E}">
        <p14:creationId xmlns:p14="http://schemas.microsoft.com/office/powerpoint/2010/main" val="179501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/>
          <p:nvPr/>
        </p:nvSpPr>
        <p:spPr>
          <a:xfrm>
            <a:off x="6437986" y="149301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specific roles and responsibilities of each member may vary as the project progresses.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3" name="Google Shape;923;p60"/>
          <p:cNvSpPr txBox="1"/>
          <p:nvPr/>
        </p:nvSpPr>
        <p:spPr>
          <a:xfrm>
            <a:off x="719914" y="1171793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goal of our Teamwork Agreement is to establish expectations for behavior in an attempt to foster collaboration and productivity.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4" name="Google Shape;924;p60"/>
          <p:cNvSpPr txBox="1"/>
          <p:nvPr/>
        </p:nvSpPr>
        <p:spPr>
          <a:xfrm>
            <a:off x="719914" y="3026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Agendas are distributed beforehand by WhatsApp or email. 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6" name="Google Shape;926;p60"/>
          <p:cNvSpPr txBox="1"/>
          <p:nvPr/>
        </p:nvSpPr>
        <p:spPr>
          <a:xfrm>
            <a:off x="6437986" y="2674351"/>
            <a:ext cx="218306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One meeting per week is scheduled for Saturdays, and daily meetings are held for Scrum.  Important decisions will be made collectively, documented, and shared with all participants.</a:t>
            </a:r>
            <a:endParaRPr lang="en-US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928" name="Google Shape;928;p60"/>
          <p:cNvCxnSpPr/>
          <p:nvPr/>
        </p:nvCxnSpPr>
        <p:spPr>
          <a:xfrm>
            <a:off x="2706014" y="2083825"/>
            <a:ext cx="575400" cy="549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29" name="Google Shape;929;p60"/>
          <p:cNvCxnSpPr/>
          <p:nvPr/>
        </p:nvCxnSpPr>
        <p:spPr>
          <a:xfrm>
            <a:off x="2705914" y="3288075"/>
            <a:ext cx="655200" cy="351000"/>
          </a:xfrm>
          <a:prstGeom prst="bentConnector3">
            <a:avLst>
              <a:gd name="adj1" fmla="val 4440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30" name="Google Shape;930;p60"/>
          <p:cNvCxnSpPr/>
          <p:nvPr/>
        </p:nvCxnSpPr>
        <p:spPr>
          <a:xfrm rot="10800000">
            <a:off x="5319886" y="2988375"/>
            <a:ext cx="1118100" cy="299700"/>
          </a:xfrm>
          <a:prstGeom prst="bentConnector3">
            <a:avLst>
              <a:gd name="adj1" fmla="val 252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31" name="Google Shape;931;p60"/>
          <p:cNvSpPr txBox="1">
            <a:spLocks noGrp="1"/>
          </p:cNvSpPr>
          <p:nvPr>
            <p:ph type="title"/>
          </p:nvPr>
        </p:nvSpPr>
        <p:spPr>
          <a:xfrm>
            <a:off x="846302" y="333951"/>
            <a:ext cx="7704000" cy="84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Teamwork Aggrement </a:t>
            </a:r>
            <a:endParaRPr sz="4800" dirty="0"/>
          </a:p>
        </p:txBody>
      </p:sp>
      <p:pic>
        <p:nvPicPr>
          <p:cNvPr id="932" name="Google Shape;9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14" y="1796711"/>
            <a:ext cx="2870348" cy="2982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60"/>
          <p:cNvCxnSpPr/>
          <p:nvPr/>
        </p:nvCxnSpPr>
        <p:spPr>
          <a:xfrm flipH="1">
            <a:off x="5055886" y="2083825"/>
            <a:ext cx="1382100" cy="140400"/>
          </a:xfrm>
          <a:prstGeom prst="bentConnector3">
            <a:avLst>
              <a:gd name="adj1" fmla="val 2043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934" name="Google Shape;9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8299" y="1575076"/>
            <a:ext cx="1114601" cy="250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8" y="311707"/>
            <a:ext cx="1219306" cy="865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325" y="467561"/>
            <a:ext cx="6158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3618</Words>
  <Application>Microsoft Macintosh PowerPoint</Application>
  <PresentationFormat>On-screen Show (16:9)</PresentationFormat>
  <Paragraphs>692</Paragraphs>
  <Slides>54</Slides>
  <Notes>47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Baloo 2</vt:lpstr>
      <vt:lpstr>Nunito Light</vt:lpstr>
      <vt:lpstr>Aptos Narrow</vt:lpstr>
      <vt:lpstr>Arial</vt:lpstr>
      <vt:lpstr>Averia Serif Libre</vt:lpstr>
      <vt:lpstr>Lato</vt:lpstr>
      <vt:lpstr>Anaheim</vt:lpstr>
      <vt:lpstr>Happy Culinarians Day! by Slidesgo</vt:lpstr>
      <vt:lpstr>1_Happy Culinarians Day! by Slidesgo</vt:lpstr>
      <vt:lpstr>KitchenSync</vt:lpstr>
      <vt:lpstr>Agenda</vt:lpstr>
      <vt:lpstr>Agenda</vt:lpstr>
      <vt:lpstr>Improvements from Last Feed Back</vt:lpstr>
      <vt:lpstr>Introduction</vt:lpstr>
      <vt:lpstr>Project Description</vt:lpstr>
      <vt:lpstr>Team Members &amp; Roles</vt:lpstr>
      <vt:lpstr>Team Members &amp; Roles</vt:lpstr>
      <vt:lpstr>Teamwork Aggrement </vt:lpstr>
      <vt:lpstr>Personas</vt:lpstr>
      <vt:lpstr>Persona 1</vt:lpstr>
      <vt:lpstr>Persona 2</vt:lpstr>
      <vt:lpstr>Persona 3</vt:lpstr>
      <vt:lpstr>Persona 4</vt:lpstr>
      <vt:lpstr>MVP(Minimal Viable Product)</vt:lpstr>
      <vt:lpstr>Technologies and Languages</vt:lpstr>
      <vt:lpstr>Technologies and Languages</vt:lpstr>
      <vt:lpstr>Technologies and Languages</vt:lpstr>
      <vt:lpstr>Technologies and Languages</vt:lpstr>
      <vt:lpstr>Algorithms and Libraries</vt:lpstr>
      <vt:lpstr>Algorithms and Libraries</vt:lpstr>
      <vt:lpstr>Algorithms and Libraries</vt:lpstr>
      <vt:lpstr>Diagrams</vt:lpstr>
      <vt:lpstr>Architecture Diagram</vt:lpstr>
      <vt:lpstr>Context Diagram</vt:lpstr>
      <vt:lpstr>PowerPoint Presentation</vt:lpstr>
      <vt:lpstr>PowerPoint Presentation</vt:lpstr>
      <vt:lpstr>PowerPoint Presentation</vt:lpstr>
      <vt:lpstr>Class Diagram</vt:lpstr>
      <vt:lpstr>  Sprint 2 Recap </vt:lpstr>
      <vt:lpstr>         Product Backlog</vt:lpstr>
      <vt:lpstr>         Product Backlog</vt:lpstr>
      <vt:lpstr>Sprint 3 User stories </vt:lpstr>
      <vt:lpstr>Sprint 3 User stories </vt:lpstr>
      <vt:lpstr>Acceptance Criteria</vt:lpstr>
      <vt:lpstr>  Sprint 3 Backlog</vt:lpstr>
      <vt:lpstr>Test Cases</vt:lpstr>
      <vt:lpstr>Stories Completed</vt:lpstr>
      <vt:lpstr>Stories Not Completed</vt:lpstr>
      <vt:lpstr>Team Velocity and Committed Ratio</vt:lpstr>
      <vt:lpstr>BurnDown Chart – Sprint 2</vt:lpstr>
      <vt:lpstr>PowerPoint Presentation</vt:lpstr>
      <vt:lpstr>Retrospective – Sprint 2</vt:lpstr>
      <vt:lpstr>Retrospective – Sprint 3</vt:lpstr>
      <vt:lpstr>Webapp Screenshots</vt:lpstr>
      <vt:lpstr>Webapp Screenshots</vt:lpstr>
      <vt:lpstr>Webapp Screenshots</vt:lpstr>
      <vt:lpstr>Webapp Screenshots</vt:lpstr>
      <vt:lpstr>Webapp Screenshots</vt:lpstr>
      <vt:lpstr>Webapp Screenshots</vt:lpstr>
      <vt:lpstr>Webapp Screenshots</vt:lpstr>
      <vt:lpstr>GITHUB:https://github.com/htmw/2024S-neon-nomads</vt:lpstr>
      <vt:lpstr>Live App Demo</vt:lpstr>
      <vt:lpstr>Bon Appétit!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KitchenSync</dc:title>
  <dc:creator>prabh</dc:creator>
  <cp:lastModifiedBy>Mylapalli, Ms. Hemanvitha</cp:lastModifiedBy>
  <cp:revision>107</cp:revision>
  <cp:lastPrinted>2024-04-10T21:55:44Z</cp:lastPrinted>
  <dcterms:modified xsi:type="dcterms:W3CDTF">2024-05-03T04:03:36Z</dcterms:modified>
</cp:coreProperties>
</file>